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sldIdLst>
    <p:sldId id="256" r:id="rId2"/>
    <p:sldId id="257" r:id="rId3"/>
    <p:sldId id="258" r:id="rId4"/>
    <p:sldId id="259" r:id="rId5"/>
    <p:sldId id="260" r:id="rId6"/>
    <p:sldId id="261" r:id="rId7"/>
    <p:sldId id="262" r:id="rId8"/>
    <p:sldId id="263" r:id="rId9"/>
    <p:sldId id="265" r:id="rId10"/>
    <p:sldId id="264" r:id="rId11"/>
    <p:sldId id="268" r:id="rId12"/>
    <p:sldId id="266" r:id="rId13"/>
    <p:sldId id="269"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p:scale>
          <a:sx n="64" d="100"/>
          <a:sy n="64" d="100"/>
        </p:scale>
        <p:origin x="-132"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343144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33240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9688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348233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500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193463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319093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207381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360951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1B5D4E53-FF6E-404F-B029-FCEAF4765376}" type="datetimeFigureOut">
              <a:rPr lang="it-IT" smtClean="0"/>
              <a:t>02/07/2021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313700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B5D4E53-FF6E-404F-B029-FCEAF4765376}" type="datetimeFigureOut">
              <a:rPr lang="it-IT" smtClean="0"/>
              <a:t>02/07/2021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26261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B5D4E53-FF6E-404F-B029-FCEAF4765376}" type="datetimeFigureOut">
              <a:rPr lang="it-IT" smtClean="0"/>
              <a:t>02/07/2021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320886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B5D4E53-FF6E-404F-B029-FCEAF4765376}" type="datetimeFigureOut">
              <a:rPr lang="it-IT" smtClean="0"/>
              <a:t>02/07/2021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24447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4E53-FF6E-404F-B029-FCEAF4765376}" type="datetimeFigureOut">
              <a:rPr lang="it-IT" smtClean="0"/>
              <a:t>02/07/2021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170459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B5D4E53-FF6E-404F-B029-FCEAF4765376}" type="datetimeFigureOut">
              <a:rPr lang="it-IT" smtClean="0"/>
              <a:t>02/07/2021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259448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B5D4E53-FF6E-404F-B029-FCEAF4765376}" type="datetimeFigureOut">
              <a:rPr lang="it-IT" smtClean="0"/>
              <a:t>02/07/2021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C10106E-EC0C-4B37-BC57-6FD15FB5B5F3}" type="slidenum">
              <a:rPr lang="it-IT" smtClean="0"/>
              <a:t>‹N›</a:t>
            </a:fld>
            <a:endParaRPr lang="it-IT"/>
          </a:p>
        </p:txBody>
      </p:sp>
    </p:spTree>
    <p:extLst>
      <p:ext uri="{BB962C8B-B14F-4D97-AF65-F5344CB8AC3E}">
        <p14:creationId xmlns:p14="http://schemas.microsoft.com/office/powerpoint/2010/main" val="150076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5D4E53-FF6E-404F-B029-FCEAF4765376}" type="datetimeFigureOut">
              <a:rPr lang="it-IT" smtClean="0"/>
              <a:t>02/07/2021</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10106E-EC0C-4B37-BC57-6FD15FB5B5F3}" type="slidenum">
              <a:rPr lang="it-IT" smtClean="0"/>
              <a:t>‹N›</a:t>
            </a:fld>
            <a:endParaRPr lang="it-IT"/>
          </a:p>
        </p:txBody>
      </p:sp>
    </p:spTree>
    <p:extLst>
      <p:ext uri="{BB962C8B-B14F-4D97-AF65-F5344CB8AC3E}">
        <p14:creationId xmlns:p14="http://schemas.microsoft.com/office/powerpoint/2010/main" val="14119037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87"/>
            <a:ext cx="12192001" cy="6857213"/>
          </a:xfrm>
          <a:prstGeom prst="rect">
            <a:avLst/>
          </a:prstGeom>
        </p:spPr>
      </p:pic>
      <p:sp>
        <p:nvSpPr>
          <p:cNvPr id="5" name="CasellaDiTesto 4"/>
          <p:cNvSpPr txBox="1"/>
          <p:nvPr/>
        </p:nvSpPr>
        <p:spPr>
          <a:xfrm>
            <a:off x="391885" y="326570"/>
            <a:ext cx="2860766" cy="1477328"/>
          </a:xfrm>
          <a:prstGeom prst="rect">
            <a:avLst/>
          </a:prstGeom>
          <a:noFill/>
        </p:spPr>
        <p:txBody>
          <a:bodyPr wrap="square" rtlCol="0">
            <a:spAutoFit/>
          </a:bodyPr>
          <a:lstStyle/>
          <a:p>
            <a:r>
              <a:rPr lang="it-IT" dirty="0" smtClean="0">
                <a:latin typeface="Algerian" panose="04020705040A02060702" pitchFamily="82" charset="0"/>
              </a:rPr>
              <a:t>Lavoro di :</a:t>
            </a:r>
          </a:p>
          <a:p>
            <a:r>
              <a:rPr lang="it-IT" dirty="0" smtClean="0">
                <a:latin typeface="Algerian" panose="04020705040A02060702" pitchFamily="82" charset="0"/>
              </a:rPr>
              <a:t>Baratta </a:t>
            </a:r>
            <a:r>
              <a:rPr lang="it-IT" dirty="0" err="1" smtClean="0">
                <a:latin typeface="Algerian" panose="04020705040A02060702" pitchFamily="82" charset="0"/>
              </a:rPr>
              <a:t>francesco</a:t>
            </a:r>
            <a:endParaRPr lang="it-IT" dirty="0" smtClean="0">
              <a:latin typeface="Algerian" panose="04020705040A02060702" pitchFamily="82" charset="0"/>
            </a:endParaRPr>
          </a:p>
          <a:p>
            <a:r>
              <a:rPr lang="it-IT" dirty="0" smtClean="0">
                <a:latin typeface="Algerian" panose="04020705040A02060702" pitchFamily="82" charset="0"/>
              </a:rPr>
              <a:t>Maffioli </a:t>
            </a:r>
            <a:r>
              <a:rPr lang="it-IT" dirty="0" err="1" smtClean="0">
                <a:latin typeface="Algerian" panose="04020705040A02060702" pitchFamily="82" charset="0"/>
              </a:rPr>
              <a:t>francesco</a:t>
            </a:r>
            <a:endParaRPr lang="it-IT" dirty="0" smtClean="0">
              <a:latin typeface="Algerian" panose="04020705040A02060702" pitchFamily="82" charset="0"/>
            </a:endParaRPr>
          </a:p>
          <a:p>
            <a:r>
              <a:rPr lang="it-IT" dirty="0" smtClean="0">
                <a:latin typeface="Algerian" panose="04020705040A02060702" pitchFamily="82" charset="0"/>
              </a:rPr>
              <a:t>Randazzo </a:t>
            </a:r>
            <a:r>
              <a:rPr lang="it-IT" dirty="0" err="1" smtClean="0">
                <a:latin typeface="Algerian" panose="04020705040A02060702" pitchFamily="82" charset="0"/>
              </a:rPr>
              <a:t>andrea</a:t>
            </a:r>
            <a:endParaRPr lang="it-IT" dirty="0" smtClean="0">
              <a:latin typeface="Algerian" panose="04020705040A02060702" pitchFamily="82" charset="0"/>
            </a:endParaRPr>
          </a:p>
          <a:p>
            <a:r>
              <a:rPr lang="it-IT" dirty="0" err="1" smtClean="0">
                <a:latin typeface="Algerian" panose="04020705040A02060702" pitchFamily="82" charset="0"/>
              </a:rPr>
              <a:t>Tagliabue</a:t>
            </a:r>
            <a:r>
              <a:rPr lang="it-IT" dirty="0" smtClean="0">
                <a:latin typeface="Algerian" panose="04020705040A02060702" pitchFamily="82" charset="0"/>
              </a:rPr>
              <a:t> Mattia</a:t>
            </a:r>
            <a:endParaRPr lang="it-IT" dirty="0">
              <a:latin typeface="Algerian" panose="04020705040A02060702" pitchFamily="82" charset="0"/>
            </a:endParaRPr>
          </a:p>
        </p:txBody>
      </p:sp>
    </p:spTree>
    <p:extLst>
      <p:ext uri="{BB962C8B-B14F-4D97-AF65-F5344CB8AC3E}">
        <p14:creationId xmlns:p14="http://schemas.microsoft.com/office/powerpoint/2010/main" val="57953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1077" y="501963"/>
            <a:ext cx="9371092" cy="584775"/>
          </a:xfrm>
          <a:prstGeom prst="rect">
            <a:avLst/>
          </a:prstGeom>
        </p:spPr>
        <p:txBody>
          <a:bodyPr wrap="none">
            <a:spAutoFit/>
          </a:bodyPr>
          <a:lstStyle/>
          <a:p>
            <a:r>
              <a:rPr lang="it-IT" sz="3200" b="1" dirty="0" smtClean="0"/>
              <a:t>TRAFFICO E SMALTIMENTO ILLEGALE DEI RIFIUTI</a:t>
            </a:r>
            <a:endParaRPr lang="it-IT" sz="3200" b="1" dirty="0"/>
          </a:p>
        </p:txBody>
      </p:sp>
      <p:sp>
        <p:nvSpPr>
          <p:cNvPr id="3" name="Rettangolo 2"/>
          <p:cNvSpPr/>
          <p:nvPr/>
        </p:nvSpPr>
        <p:spPr>
          <a:xfrm>
            <a:off x="670599" y="1552690"/>
            <a:ext cx="6096000" cy="4524315"/>
          </a:xfrm>
          <a:prstGeom prst="rect">
            <a:avLst/>
          </a:prstGeom>
        </p:spPr>
        <p:txBody>
          <a:bodyPr>
            <a:spAutoFit/>
          </a:bodyPr>
          <a:lstStyle/>
          <a:p>
            <a:r>
              <a:rPr lang="it-IT" b="0" i="0" dirty="0" smtClean="0">
                <a:solidFill>
                  <a:srgbClr val="222222"/>
                </a:solidFill>
                <a:effectLst/>
                <a:latin typeface="Trebuchet MS" panose="020B0603020202020204" pitchFamily="34" charset="0"/>
              </a:rPr>
              <a:t>Il Sud d'Italia è l'area dove la maggior parte di questi rifiuti  smaltiti illegalmente nel nostro stato vanno a finire. </a:t>
            </a:r>
          </a:p>
          <a:p>
            <a:r>
              <a:rPr lang="it-IT" b="0" i="0" dirty="0" smtClean="0">
                <a:solidFill>
                  <a:srgbClr val="222222"/>
                </a:solidFill>
                <a:effectLst/>
                <a:latin typeface="Trebuchet MS" panose="020B0603020202020204" pitchFamily="34" charset="0"/>
              </a:rPr>
              <a:t>Invece nel Nord Italia è stato accertato lo smaltimento di fanghi tossici, come fertilizzanti in campi coltivati. Il ruolo giocato dalle mafie "tradizionali" è generalmente molto importante nelle attività </a:t>
            </a:r>
            <a:r>
              <a:rPr lang="it-IT" b="0" i="0" dirty="0" err="1" smtClean="0">
                <a:solidFill>
                  <a:srgbClr val="222222"/>
                </a:solidFill>
                <a:effectLst/>
                <a:latin typeface="Trebuchet MS" panose="020B0603020202020204" pitchFamily="34" charset="0"/>
              </a:rPr>
              <a:t>ecomafiose</a:t>
            </a:r>
            <a:r>
              <a:rPr lang="it-IT" b="0" i="0" dirty="0" smtClean="0">
                <a:solidFill>
                  <a:srgbClr val="222222"/>
                </a:solidFill>
                <a:effectLst/>
                <a:latin typeface="Trebuchet MS" panose="020B0603020202020204" pitchFamily="34" charset="0"/>
              </a:rPr>
              <a:t>, ma spesso sono imprese private, amministratori locali e organi di controllo corrotti a costituire reti che compiono reati ambientali. Nello smaltimento illegale dei rifiuti </a:t>
            </a:r>
            <a:r>
              <a:rPr lang="it-IT" dirty="0"/>
              <a:t>c</a:t>
            </a:r>
            <a:r>
              <a:rPr lang="it-IT" dirty="0" smtClean="0"/>
              <a:t>’è </a:t>
            </a:r>
            <a:r>
              <a:rPr lang="it-IT" dirty="0"/>
              <a:t>l’imprenditore che punta a smaltire i propri scarti illegalmente per pagare meno tasse, c’è chi lavora in situazioni di </a:t>
            </a:r>
            <a:r>
              <a:rPr lang="it-IT" b="1" dirty="0"/>
              <a:t>illegalità</a:t>
            </a:r>
            <a:r>
              <a:rPr lang="it-IT" dirty="0"/>
              <a:t> e quindi non può disfarsi dei rifiuti in modo lecito, ci sono le amministrazioni locali costrette a lavorare in costante emergenza, e poi c’è anche l’azione della criminalità </a:t>
            </a:r>
            <a:r>
              <a:rPr lang="it-IT" dirty="0" smtClean="0"/>
              <a:t>organizzata.</a:t>
            </a:r>
            <a:endParaRPr lang="it-IT" b="0" i="0" dirty="0">
              <a:solidFill>
                <a:srgbClr val="222222"/>
              </a:solidFill>
              <a:effectLst/>
              <a:latin typeface="Trebuchet MS" panose="020B060302020202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346" y="4350523"/>
            <a:ext cx="4245773" cy="237962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227" y="1339653"/>
            <a:ext cx="3677272" cy="2757954"/>
          </a:xfrm>
          <a:prstGeom prst="rect">
            <a:avLst/>
          </a:prstGeom>
        </p:spPr>
      </p:pic>
    </p:spTree>
    <p:extLst>
      <p:ext uri="{BB962C8B-B14F-4D97-AF65-F5344CB8AC3E}">
        <p14:creationId xmlns:p14="http://schemas.microsoft.com/office/powerpoint/2010/main" val="195885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9233" y="2096589"/>
            <a:ext cx="6875418" cy="3416320"/>
          </a:xfrm>
          <a:prstGeom prst="rect">
            <a:avLst/>
          </a:prstGeom>
        </p:spPr>
        <p:txBody>
          <a:bodyPr wrap="square">
            <a:spAutoFit/>
          </a:bodyPr>
          <a:lstStyle/>
          <a:p>
            <a:r>
              <a:rPr lang="it-IT" b="0" i="0" dirty="0" smtClean="0">
                <a:solidFill>
                  <a:srgbClr val="222222"/>
                </a:solidFill>
                <a:effectLst/>
                <a:latin typeface="Trebuchet MS" panose="020B0603020202020204" pitchFamily="34" charset="0"/>
              </a:rPr>
              <a:t>Metodi illegali di smaltimento:</a:t>
            </a:r>
          </a:p>
          <a:p>
            <a:pPr marL="285750" indent="-285750">
              <a:buFont typeface="Arial" panose="020B0604020202020204" pitchFamily="34" charset="0"/>
              <a:buChar char="•"/>
            </a:pPr>
            <a:r>
              <a:rPr lang="it-IT" dirty="0">
                <a:solidFill>
                  <a:srgbClr val="222222"/>
                </a:solidFill>
                <a:latin typeface="Trebuchet MS" panose="020B0603020202020204" pitchFamily="34" charset="0"/>
              </a:rPr>
              <a:t>a</a:t>
            </a:r>
            <a:r>
              <a:rPr lang="it-IT" b="0" i="0" dirty="0" smtClean="0">
                <a:solidFill>
                  <a:srgbClr val="222222"/>
                </a:solidFill>
                <a:effectLst/>
                <a:latin typeface="Trebuchet MS" panose="020B0603020202020204" pitchFamily="34" charset="0"/>
              </a:rPr>
              <a:t>bbandono di rifiuti nel territorio o nelle acque </a:t>
            </a:r>
          </a:p>
          <a:p>
            <a:pPr marL="285750" indent="-285750">
              <a:buFont typeface="Arial" panose="020B0604020202020204" pitchFamily="34" charset="0"/>
              <a:buChar char="•"/>
            </a:pPr>
            <a:r>
              <a:rPr lang="it-IT" dirty="0">
                <a:solidFill>
                  <a:srgbClr val="222222"/>
                </a:solidFill>
                <a:latin typeface="Trebuchet MS" panose="020B0603020202020204" pitchFamily="34" charset="0"/>
              </a:rPr>
              <a:t>a</a:t>
            </a:r>
            <a:r>
              <a:rPr lang="it-IT" b="0" i="0" dirty="0" smtClean="0">
                <a:solidFill>
                  <a:srgbClr val="222222"/>
                </a:solidFill>
                <a:effectLst/>
                <a:latin typeface="Trebuchet MS" panose="020B0603020202020204" pitchFamily="34" charset="0"/>
              </a:rPr>
              <a:t>ccumulo di rifiuti in vecchie imbarcazioni, che vengono poi affondate in alto mare</a:t>
            </a:r>
          </a:p>
          <a:p>
            <a:pPr marL="285750" indent="-285750">
              <a:buFont typeface="Arial" panose="020B0604020202020204" pitchFamily="34" charset="0"/>
              <a:buChar char="•"/>
            </a:pPr>
            <a:r>
              <a:rPr lang="it-IT" dirty="0">
                <a:solidFill>
                  <a:srgbClr val="222222"/>
                </a:solidFill>
                <a:latin typeface="Trebuchet MS" panose="020B0603020202020204" pitchFamily="34" charset="0"/>
              </a:rPr>
              <a:t>c</a:t>
            </a:r>
            <a:r>
              <a:rPr lang="it-IT" b="0" i="0" dirty="0" smtClean="0">
                <a:solidFill>
                  <a:srgbClr val="222222"/>
                </a:solidFill>
                <a:effectLst/>
                <a:latin typeface="Trebuchet MS" panose="020B0603020202020204" pitchFamily="34" charset="0"/>
              </a:rPr>
              <a:t>ombustione illegale dei rifiuti.</a:t>
            </a:r>
          </a:p>
          <a:p>
            <a:pPr marL="285750" indent="-285750">
              <a:buFont typeface="Arial" panose="020B0604020202020204" pitchFamily="34" charset="0"/>
              <a:buChar char="•"/>
            </a:pPr>
            <a:r>
              <a:rPr lang="it-IT" dirty="0">
                <a:solidFill>
                  <a:srgbClr val="222222"/>
                </a:solidFill>
                <a:latin typeface="Trebuchet MS" panose="020B0603020202020204" pitchFamily="34" charset="0"/>
              </a:rPr>
              <a:t>o</a:t>
            </a:r>
            <a:r>
              <a:rPr lang="it-IT" b="0" i="0" dirty="0" smtClean="0">
                <a:solidFill>
                  <a:srgbClr val="222222"/>
                </a:solidFill>
                <a:effectLst/>
                <a:latin typeface="Trebuchet MS" panose="020B0603020202020204" pitchFamily="34" charset="0"/>
              </a:rPr>
              <a:t>ccultamento dei rifiuti nelle fondamenta di alcuni edifici in costruzione, </a:t>
            </a:r>
          </a:p>
          <a:p>
            <a:pPr marL="285750" indent="-285750">
              <a:buFont typeface="Arial" panose="020B0604020202020204" pitchFamily="34" charset="0"/>
              <a:buChar char="•"/>
            </a:pPr>
            <a:r>
              <a:rPr lang="it-IT" dirty="0">
                <a:solidFill>
                  <a:srgbClr val="222222"/>
                </a:solidFill>
                <a:latin typeface="Trebuchet MS" panose="020B0603020202020204" pitchFamily="34" charset="0"/>
              </a:rPr>
              <a:t>m</a:t>
            </a:r>
            <a:r>
              <a:rPr lang="it-IT" b="0" i="0" dirty="0" smtClean="0">
                <a:solidFill>
                  <a:srgbClr val="222222"/>
                </a:solidFill>
                <a:effectLst/>
                <a:latin typeface="Trebuchet MS" panose="020B0603020202020204" pitchFamily="34" charset="0"/>
              </a:rPr>
              <a:t>iscelazione di rifiuti pericolosi con materiali ritenuti innocui da rivendere o riutilizzare</a:t>
            </a:r>
          </a:p>
          <a:p>
            <a:pPr marL="285750" indent="-285750">
              <a:buFont typeface="Arial" panose="020B0604020202020204" pitchFamily="34" charset="0"/>
              <a:buChar char="•"/>
            </a:pPr>
            <a:r>
              <a:rPr lang="it-IT" dirty="0">
                <a:solidFill>
                  <a:srgbClr val="222222"/>
                </a:solidFill>
                <a:latin typeface="Trebuchet MS" panose="020B0603020202020204" pitchFamily="34" charset="0"/>
              </a:rPr>
              <a:t>s</a:t>
            </a:r>
            <a:r>
              <a:rPr lang="it-IT" b="0" i="0" dirty="0" smtClean="0">
                <a:solidFill>
                  <a:srgbClr val="222222"/>
                </a:solidFill>
                <a:effectLst/>
                <a:latin typeface="Trebuchet MS" panose="020B0603020202020204" pitchFamily="34" charset="0"/>
              </a:rPr>
              <a:t>maltimento di rifiuti pericolosi classificandoli fraudolentemente come non nocivi</a:t>
            </a:r>
          </a:p>
          <a:p>
            <a:pPr marL="285750" indent="-285750">
              <a:buFont typeface="Arial" panose="020B0604020202020204" pitchFamily="34" charset="0"/>
              <a:buChar char="•"/>
            </a:pPr>
            <a:r>
              <a:rPr lang="it-IT" dirty="0">
                <a:solidFill>
                  <a:srgbClr val="222222"/>
                </a:solidFill>
                <a:latin typeface="Trebuchet MS" panose="020B0603020202020204" pitchFamily="34" charset="0"/>
              </a:rPr>
              <a:t>e</a:t>
            </a:r>
            <a:r>
              <a:rPr lang="it-IT" b="0" i="0" dirty="0" smtClean="0">
                <a:solidFill>
                  <a:srgbClr val="222222"/>
                </a:solidFill>
                <a:effectLst/>
                <a:latin typeface="Trebuchet MS" panose="020B0603020202020204" pitchFamily="34" charset="0"/>
              </a:rPr>
              <a:t>sportazione di rifiuti pericolosi nei paesi in via di sviluppo.</a:t>
            </a:r>
            <a:endParaRPr lang="it-IT" b="0" i="0" dirty="0">
              <a:solidFill>
                <a:srgbClr val="222222"/>
              </a:solidFill>
              <a:effectLst/>
              <a:latin typeface="Trebuchet MS" panose="020B0603020202020204" pitchFamily="34" charset="0"/>
            </a:endParaRPr>
          </a:p>
        </p:txBody>
      </p:sp>
      <p:sp>
        <p:nvSpPr>
          <p:cNvPr id="3" name="Rettangolo 2"/>
          <p:cNvSpPr/>
          <p:nvPr/>
        </p:nvSpPr>
        <p:spPr>
          <a:xfrm>
            <a:off x="208760" y="710140"/>
            <a:ext cx="9371092" cy="584775"/>
          </a:xfrm>
          <a:prstGeom prst="rect">
            <a:avLst/>
          </a:prstGeom>
        </p:spPr>
        <p:txBody>
          <a:bodyPr wrap="none">
            <a:spAutoFit/>
          </a:bodyPr>
          <a:lstStyle/>
          <a:p>
            <a:r>
              <a:rPr lang="it-IT" sz="3200" b="1" dirty="0"/>
              <a:t>TRAFFICO E SMALTIMENTO ILLEGALE DEI RIFIUTI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268" y="3683726"/>
            <a:ext cx="3777649" cy="2833237"/>
          </a:xfrm>
          <a:prstGeom prst="rect">
            <a:avLst/>
          </a:prstGeom>
        </p:spPr>
      </p:pic>
    </p:spTree>
    <p:extLst>
      <p:ext uri="{BB962C8B-B14F-4D97-AF65-F5344CB8AC3E}">
        <p14:creationId xmlns:p14="http://schemas.microsoft.com/office/powerpoint/2010/main" val="224465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77386" y="316983"/>
            <a:ext cx="5159829" cy="584775"/>
          </a:xfrm>
          <a:prstGeom prst="rect">
            <a:avLst/>
          </a:prstGeom>
          <a:noFill/>
        </p:spPr>
        <p:txBody>
          <a:bodyPr wrap="square" rtlCol="0">
            <a:spAutoFit/>
          </a:bodyPr>
          <a:lstStyle/>
          <a:p>
            <a:r>
              <a:rPr lang="it-IT" sz="3200" b="1" dirty="0" smtClean="0"/>
              <a:t>TERRA DEI FUOCHI</a:t>
            </a:r>
            <a:endParaRPr lang="it-IT" sz="3200" b="1"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8708" y="4193177"/>
            <a:ext cx="3956437" cy="2340892"/>
          </a:xfrm>
          <a:prstGeom prst="rect">
            <a:avLst/>
          </a:prstGeom>
        </p:spPr>
      </p:pic>
      <p:sp>
        <p:nvSpPr>
          <p:cNvPr id="7" name="Rettangolo 6"/>
          <p:cNvSpPr/>
          <p:nvPr/>
        </p:nvSpPr>
        <p:spPr>
          <a:xfrm>
            <a:off x="509450" y="901758"/>
            <a:ext cx="7223761" cy="5632311"/>
          </a:xfrm>
          <a:prstGeom prst="rect">
            <a:avLst/>
          </a:prstGeom>
        </p:spPr>
        <p:txBody>
          <a:bodyPr wrap="square">
            <a:spAutoFit/>
          </a:bodyPr>
          <a:lstStyle/>
          <a:p>
            <a:r>
              <a:rPr lang="it-IT" dirty="0">
                <a:solidFill>
                  <a:srgbClr val="222222"/>
                </a:solidFill>
              </a:rPr>
              <a:t>Con l’espressione </a:t>
            </a:r>
            <a:r>
              <a:rPr lang="it-IT" b="1" dirty="0">
                <a:solidFill>
                  <a:srgbClr val="222222"/>
                </a:solidFill>
              </a:rPr>
              <a:t>Terra dei Fuochi</a:t>
            </a:r>
            <a:r>
              <a:rPr lang="it-IT" dirty="0">
                <a:solidFill>
                  <a:srgbClr val="222222"/>
                </a:solidFill>
              </a:rPr>
              <a:t> si intende una estesa area della Campania a cavallo tra le province di Napoli e di Caserta, particolarmente interessate dall’attività illegale delle ecomafie e in particolare dall’interramento illegale di </a:t>
            </a:r>
            <a:r>
              <a:rPr lang="it-IT" dirty="0"/>
              <a:t>rifiuti</a:t>
            </a:r>
            <a:r>
              <a:rPr lang="it-IT" dirty="0">
                <a:solidFill>
                  <a:srgbClr val="222222"/>
                </a:solidFill>
              </a:rPr>
              <a:t> tossici e </a:t>
            </a:r>
            <a:r>
              <a:rPr lang="it-IT" dirty="0" err="1">
                <a:solidFill>
                  <a:srgbClr val="222222"/>
                </a:solidFill>
              </a:rPr>
              <a:t>seciali</a:t>
            </a:r>
            <a:r>
              <a:rPr lang="it-IT" dirty="0">
                <a:solidFill>
                  <a:srgbClr val="222222"/>
                </a:solidFill>
              </a:rPr>
              <a:t> e ai roghi di rifiuti. I roghi dei rifiuti tossici sprigionano nell’aria sostanze nocive come la diossina, pericolose per la salute degli esseri viventi che vivono nelle vicinanze.</a:t>
            </a:r>
          </a:p>
          <a:p>
            <a:r>
              <a:rPr lang="it-IT" dirty="0">
                <a:solidFill>
                  <a:srgbClr val="222222"/>
                </a:solidFill>
              </a:rPr>
              <a:t>L’espressione nasce negli anni 2000. Nel 2003 fu usata nel Rapporto Ecomafie di quell’anno di Legambiente e in seguito da Roberto Saviano nel libro </a:t>
            </a:r>
            <a:r>
              <a:rPr lang="it-IT" dirty="0" err="1">
                <a:solidFill>
                  <a:srgbClr val="222222"/>
                </a:solidFill>
              </a:rPr>
              <a:t>Gomorra</a:t>
            </a:r>
            <a:r>
              <a:rPr lang="it-IT" dirty="0">
                <a:solidFill>
                  <a:srgbClr val="222222"/>
                </a:solidFill>
              </a:rPr>
              <a:t>.</a:t>
            </a:r>
          </a:p>
          <a:p>
            <a:r>
              <a:rPr lang="it-IT" dirty="0">
                <a:solidFill>
                  <a:srgbClr val="222222"/>
                </a:solidFill>
              </a:rPr>
              <a:t>Le indagine scientifiche hanno evidenziato una correlazione tra i fenomeni in atto nella Terra dei Fuochi e l’aumento del numero di casi di neoplasie tiroidee. </a:t>
            </a:r>
          </a:p>
          <a:p>
            <a:r>
              <a:rPr lang="it-IT" dirty="0">
                <a:solidFill>
                  <a:srgbClr val="222222"/>
                </a:solidFill>
              </a:rPr>
              <a:t>SMA Campania, una società in </a:t>
            </a:r>
            <a:r>
              <a:rPr lang="it-IT" dirty="0" err="1">
                <a:solidFill>
                  <a:srgbClr val="222222"/>
                </a:solidFill>
              </a:rPr>
              <a:t>house</a:t>
            </a:r>
            <a:r>
              <a:rPr lang="it-IT" dirty="0">
                <a:solidFill>
                  <a:srgbClr val="222222"/>
                </a:solidFill>
              </a:rPr>
              <a:t> che si occupa del contrasto di questi fenomeno ha messo a punto:</a:t>
            </a:r>
          </a:p>
          <a:p>
            <a:pPr>
              <a:buFont typeface="Arial" panose="020B0604020202020204" pitchFamily="34" charset="0"/>
              <a:buChar char="•"/>
            </a:pPr>
            <a:r>
              <a:rPr lang="it-IT" dirty="0">
                <a:solidFill>
                  <a:srgbClr val="222222"/>
                </a:solidFill>
              </a:rPr>
              <a:t>il servizio di pattugliamento e rilevamento delle </a:t>
            </a:r>
            <a:r>
              <a:rPr lang="it-IT" dirty="0" err="1">
                <a:solidFill>
                  <a:srgbClr val="222222"/>
                </a:solidFill>
              </a:rPr>
              <a:t>microdiscariche</a:t>
            </a:r>
            <a:r>
              <a:rPr lang="it-IT" dirty="0">
                <a:solidFill>
                  <a:srgbClr val="222222"/>
                </a:solidFill>
              </a:rPr>
              <a:t> presenti sul territorio con strumenti di </a:t>
            </a:r>
            <a:r>
              <a:rPr lang="it-IT" dirty="0" err="1">
                <a:solidFill>
                  <a:srgbClr val="222222"/>
                </a:solidFill>
              </a:rPr>
              <a:t>smartworking</a:t>
            </a:r>
            <a:r>
              <a:rPr lang="it-IT" dirty="0">
                <a:solidFill>
                  <a:srgbClr val="222222"/>
                </a:solidFill>
              </a:rPr>
              <a:t>;</a:t>
            </a:r>
          </a:p>
          <a:p>
            <a:pPr>
              <a:buFont typeface="Arial" panose="020B0604020202020204" pitchFamily="34" charset="0"/>
              <a:buChar char="•"/>
            </a:pPr>
            <a:r>
              <a:rPr lang="it-IT" dirty="0">
                <a:solidFill>
                  <a:srgbClr val="222222"/>
                </a:solidFill>
              </a:rPr>
              <a:t>il servizio di spegnimento dei roghi tossici;</a:t>
            </a:r>
          </a:p>
          <a:p>
            <a:pPr>
              <a:buFont typeface="Arial" panose="020B0604020202020204" pitchFamily="34" charset="0"/>
              <a:buChar char="•"/>
            </a:pPr>
            <a:r>
              <a:rPr lang="it-IT" dirty="0">
                <a:solidFill>
                  <a:srgbClr val="222222"/>
                </a:solidFill>
              </a:rPr>
              <a:t>4 Presidi Operativi ubicati in 4 comuni di cui uno attivo h24 (Giugliano in Campania).</a:t>
            </a:r>
            <a:endParaRPr lang="it-IT"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651" y="1515293"/>
            <a:ext cx="4220589" cy="2202620"/>
          </a:xfrm>
          <a:prstGeom prst="rect">
            <a:avLst/>
          </a:prstGeom>
        </p:spPr>
      </p:pic>
    </p:spTree>
    <p:extLst>
      <p:ext uri="{BB962C8B-B14F-4D97-AF65-F5344CB8AC3E}">
        <p14:creationId xmlns:p14="http://schemas.microsoft.com/office/powerpoint/2010/main" val="196447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4415" y="502827"/>
            <a:ext cx="5166030" cy="584775"/>
          </a:xfrm>
          <a:prstGeom prst="rect">
            <a:avLst/>
          </a:prstGeom>
        </p:spPr>
        <p:txBody>
          <a:bodyPr wrap="none">
            <a:spAutoFit/>
          </a:bodyPr>
          <a:lstStyle/>
          <a:p>
            <a:r>
              <a:rPr lang="it-IT" sz="3200" b="1" dirty="0"/>
              <a:t>TRIANGOLO DELLA MORTE</a:t>
            </a:r>
          </a:p>
        </p:txBody>
      </p:sp>
      <p:sp>
        <p:nvSpPr>
          <p:cNvPr id="4" name="Rettangolo 3"/>
          <p:cNvSpPr/>
          <p:nvPr/>
        </p:nvSpPr>
        <p:spPr>
          <a:xfrm>
            <a:off x="439912" y="1087602"/>
            <a:ext cx="9413966" cy="2585323"/>
          </a:xfrm>
          <a:prstGeom prst="rect">
            <a:avLst/>
          </a:prstGeom>
        </p:spPr>
        <p:txBody>
          <a:bodyPr wrap="square">
            <a:spAutoFit/>
          </a:bodyPr>
          <a:lstStyle/>
          <a:p>
            <a:r>
              <a:rPr lang="it-IT" dirty="0">
                <a:latin typeface="Trebuchet MS" panose="020B0603020202020204" pitchFamily="34" charset="0"/>
              </a:rPr>
              <a:t>Il </a:t>
            </a:r>
            <a:r>
              <a:rPr lang="it-IT" b="1" dirty="0">
                <a:latin typeface="Trebuchet MS" panose="020B0603020202020204" pitchFamily="34" charset="0"/>
              </a:rPr>
              <a:t>triangolo della morte </a:t>
            </a:r>
            <a:r>
              <a:rPr lang="it-IT" dirty="0">
                <a:latin typeface="Trebuchet MS" panose="020B0603020202020204" pitchFamily="34" charset="0"/>
              </a:rPr>
              <a:t>Acerra-Nola-Marigliano è un’area compresa tra i comuni di Acerra, Nola e Marigliano in Campania. La zona è tristemente nota per il forte aumento della mortalità per cancro della popolazione locale, correlato allo smaltimento illegale di rifiuti tossici da parte della camorra. I rifiuti erano provenienti principalmente dalle regioni industrializzate del Nord-Italia.</a:t>
            </a:r>
          </a:p>
          <a:p>
            <a:r>
              <a:rPr lang="it-IT" dirty="0">
                <a:latin typeface="Trebuchet MS" panose="020B0603020202020204" pitchFamily="34" charset="0"/>
              </a:rPr>
              <a:t>La definizione venne utilizzata nell’agosto 2004 dalla rivista scientifica </a:t>
            </a:r>
            <a:r>
              <a:rPr lang="it-IT" i="1" dirty="0">
                <a:latin typeface="Trebuchet MS" panose="020B0603020202020204" pitchFamily="34" charset="0"/>
              </a:rPr>
              <a:t>The Lancet </a:t>
            </a:r>
            <a:r>
              <a:rPr lang="it-IT" i="1" dirty="0" err="1">
                <a:latin typeface="Trebuchet MS" panose="020B0603020202020204" pitchFamily="34" charset="0"/>
              </a:rPr>
              <a:t>Oncology</a:t>
            </a:r>
            <a:r>
              <a:rPr lang="it-IT" dirty="0">
                <a:latin typeface="Trebuchet MS" panose="020B0603020202020204" pitchFamily="34" charset="0"/>
              </a:rPr>
              <a:t> che pubblicò uno studio di </a:t>
            </a:r>
            <a:r>
              <a:rPr lang="it-IT" dirty="0" err="1">
                <a:latin typeface="Trebuchet MS" panose="020B0603020202020204" pitchFamily="34" charset="0"/>
              </a:rPr>
              <a:t>Kathryn</a:t>
            </a:r>
            <a:r>
              <a:rPr lang="it-IT" dirty="0">
                <a:latin typeface="Trebuchet MS" panose="020B0603020202020204" pitchFamily="34" charset="0"/>
              </a:rPr>
              <a:t> Senior e Alfredo Mazza dal titolo: </a:t>
            </a:r>
            <a:r>
              <a:rPr lang="it-IT" i="1" dirty="0" err="1">
                <a:latin typeface="Trebuchet MS" panose="020B0603020202020204" pitchFamily="34" charset="0"/>
              </a:rPr>
              <a:t>Italian</a:t>
            </a:r>
            <a:r>
              <a:rPr lang="it-IT" i="1" dirty="0">
                <a:latin typeface="Trebuchet MS" panose="020B0603020202020204" pitchFamily="34" charset="0"/>
              </a:rPr>
              <a:t> “</a:t>
            </a:r>
            <a:r>
              <a:rPr lang="it-IT" i="1" dirty="0" err="1">
                <a:latin typeface="Trebuchet MS" panose="020B0603020202020204" pitchFamily="34" charset="0"/>
              </a:rPr>
              <a:t>Triangle</a:t>
            </a:r>
            <a:r>
              <a:rPr lang="it-IT" i="1" dirty="0">
                <a:latin typeface="Trebuchet MS" panose="020B0603020202020204" pitchFamily="34" charset="0"/>
              </a:rPr>
              <a:t> of </a:t>
            </a:r>
            <a:r>
              <a:rPr lang="it-IT" i="1" dirty="0" err="1">
                <a:latin typeface="Trebuchet MS" panose="020B0603020202020204" pitchFamily="34" charset="0"/>
              </a:rPr>
              <a:t>death</a:t>
            </a:r>
            <a:r>
              <a:rPr lang="it-IT" i="1" dirty="0">
                <a:latin typeface="Trebuchet MS" panose="020B0603020202020204" pitchFamily="34" charset="0"/>
              </a:rPr>
              <a:t>” </a:t>
            </a:r>
            <a:r>
              <a:rPr lang="it-IT" i="1" dirty="0" err="1">
                <a:latin typeface="Trebuchet MS" panose="020B0603020202020204" pitchFamily="34" charset="0"/>
              </a:rPr>
              <a:t>linked</a:t>
            </a:r>
            <a:r>
              <a:rPr lang="it-IT" i="1" dirty="0">
                <a:latin typeface="Trebuchet MS" panose="020B0603020202020204" pitchFamily="34" charset="0"/>
              </a:rPr>
              <a:t> to </a:t>
            </a:r>
            <a:r>
              <a:rPr lang="it-IT" i="1" dirty="0" err="1">
                <a:latin typeface="Trebuchet MS" panose="020B0603020202020204" pitchFamily="34" charset="0"/>
              </a:rPr>
              <a:t>waste</a:t>
            </a:r>
            <a:r>
              <a:rPr lang="it-IT" i="1" dirty="0">
                <a:latin typeface="Trebuchet MS" panose="020B0603020202020204" pitchFamily="34" charset="0"/>
              </a:rPr>
              <a:t> </a:t>
            </a:r>
            <a:r>
              <a:rPr lang="it-IT" i="1" dirty="0" err="1">
                <a:latin typeface="Trebuchet MS" panose="020B0603020202020204" pitchFamily="34" charset="0"/>
              </a:rPr>
              <a:t>crisis</a:t>
            </a:r>
            <a:r>
              <a:rPr lang="it-IT" dirty="0">
                <a:latin typeface="Trebuchet MS" panose="020B0603020202020204" pitchFamily="34" charset="0"/>
              </a:rPr>
              <a:t> (Il “Triangolo della morte” italiano connesso alla crisi dei rifiuti).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186" y="3490045"/>
            <a:ext cx="3695293" cy="3027756"/>
          </a:xfrm>
          <a:prstGeom prst="rect">
            <a:avLst/>
          </a:prstGeom>
        </p:spPr>
      </p:pic>
    </p:spTree>
    <p:extLst>
      <p:ext uri="{BB962C8B-B14F-4D97-AF65-F5344CB8AC3E}">
        <p14:creationId xmlns:p14="http://schemas.microsoft.com/office/powerpoint/2010/main" val="241872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96389" y="378822"/>
            <a:ext cx="6648994" cy="584775"/>
          </a:xfrm>
          <a:prstGeom prst="rect">
            <a:avLst/>
          </a:prstGeom>
          <a:noFill/>
        </p:spPr>
        <p:txBody>
          <a:bodyPr wrap="square" rtlCol="0">
            <a:spAutoFit/>
          </a:bodyPr>
          <a:lstStyle/>
          <a:p>
            <a:r>
              <a:rPr lang="it-IT" sz="3200" b="1" dirty="0" smtClean="0"/>
              <a:t>ECOMAFIA: STORIA E DEFINIZIONE</a:t>
            </a:r>
            <a:endParaRPr lang="it-IT" sz="3200" b="1" dirty="0"/>
          </a:p>
        </p:txBody>
      </p:sp>
      <p:sp>
        <p:nvSpPr>
          <p:cNvPr id="3" name="Rettangolo arrotondato 2"/>
          <p:cNvSpPr/>
          <p:nvPr/>
        </p:nvSpPr>
        <p:spPr>
          <a:xfrm>
            <a:off x="653144" y="1345473"/>
            <a:ext cx="3304902" cy="1985555"/>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La parola </a:t>
            </a:r>
            <a:r>
              <a:rPr lang="it-IT" b="1" dirty="0">
                <a:solidFill>
                  <a:schemeClr val="tx1"/>
                </a:solidFill>
              </a:rPr>
              <a:t>ecomafia</a:t>
            </a:r>
            <a:r>
              <a:rPr lang="it-IT" dirty="0">
                <a:solidFill>
                  <a:schemeClr val="tx1"/>
                </a:solidFill>
              </a:rPr>
              <a:t> </a:t>
            </a:r>
            <a:r>
              <a:rPr lang="it-IT" dirty="0" smtClean="0">
                <a:solidFill>
                  <a:schemeClr val="tx1"/>
                </a:solidFill>
              </a:rPr>
              <a:t>è </a:t>
            </a:r>
            <a:r>
              <a:rPr lang="it-IT" dirty="0">
                <a:solidFill>
                  <a:schemeClr val="tx1"/>
                </a:solidFill>
              </a:rPr>
              <a:t>un neologismo coniato da Legambiente per indicare le organizzazioni criminali che commettono reati arrecanti danni all'ambiente.</a:t>
            </a:r>
          </a:p>
        </p:txBody>
      </p:sp>
      <p:sp>
        <p:nvSpPr>
          <p:cNvPr id="4" name="Rettangolo 3"/>
          <p:cNvSpPr/>
          <p:nvPr/>
        </p:nvSpPr>
        <p:spPr>
          <a:xfrm>
            <a:off x="4066902" y="1608301"/>
            <a:ext cx="7428411" cy="4801314"/>
          </a:xfrm>
          <a:prstGeom prst="rect">
            <a:avLst/>
          </a:prstGeom>
        </p:spPr>
        <p:txBody>
          <a:bodyPr wrap="square">
            <a:spAutoFit/>
          </a:bodyPr>
          <a:lstStyle/>
          <a:p>
            <a:pPr marL="285750" indent="-285750">
              <a:buFont typeface="Arial" panose="020B0604020202020204" pitchFamily="34" charset="0"/>
              <a:buChar char="•"/>
            </a:pPr>
            <a:r>
              <a:rPr lang="it-IT" b="1" i="0" dirty="0" smtClean="0">
                <a:solidFill>
                  <a:srgbClr val="222222"/>
                </a:solidFill>
                <a:effectLst/>
                <a:latin typeface="Trebuchet MS" panose="020B0603020202020204" pitchFamily="34" charset="0"/>
              </a:rPr>
              <a:t>1991</a:t>
            </a:r>
            <a:r>
              <a:rPr lang="it-IT" b="0" i="0" dirty="0" smtClean="0">
                <a:solidFill>
                  <a:srgbClr val="222222"/>
                </a:solidFill>
                <a:effectLst/>
                <a:latin typeface="Trebuchet MS" panose="020B0603020202020204" pitchFamily="34" charset="0"/>
              </a:rPr>
              <a:t>: accertamento dei primi reati che segnano il legame tra mafia e rifiuti, cioè legame tra mafia e smaltimento dei rifiuti; sei imprenditori ed amministratori vennero condannati dalla Settima Sezione del Tribunale di Napoli per abuso di ufficio e corruzione e assolti, dal reato di associazione mafiosa;</a:t>
            </a:r>
          </a:p>
          <a:p>
            <a:pPr marL="285750" indent="-285750">
              <a:buFont typeface="Arial" panose="020B0604020202020204" pitchFamily="34" charset="0"/>
              <a:buChar char="•"/>
            </a:pPr>
            <a:r>
              <a:rPr lang="it-IT" b="1" i="0" dirty="0" smtClean="0">
                <a:solidFill>
                  <a:srgbClr val="222222"/>
                </a:solidFill>
                <a:effectLst/>
                <a:latin typeface="Trebuchet MS" panose="020B0603020202020204" pitchFamily="34" charset="0"/>
              </a:rPr>
              <a:t>1994</a:t>
            </a:r>
            <a:r>
              <a:rPr lang="it-IT" b="0" i="0" dirty="0" smtClean="0">
                <a:solidFill>
                  <a:srgbClr val="222222"/>
                </a:solidFill>
                <a:effectLst/>
                <a:latin typeface="Trebuchet MS" panose="020B0603020202020204" pitchFamily="34" charset="0"/>
              </a:rPr>
              <a:t>: apparve per la prima volta in Italia il termine ecomafia in un documento pubblicato dall’associazione italiana Legambiente, intitolato </a:t>
            </a:r>
            <a:r>
              <a:rPr lang="it-IT" b="0" i="1" dirty="0" smtClean="0">
                <a:solidFill>
                  <a:srgbClr val="222222"/>
                </a:solidFill>
                <a:effectLst/>
                <a:latin typeface="Trebuchet MS" panose="020B0603020202020204" pitchFamily="34" charset="0"/>
              </a:rPr>
              <a:t>Le ecomafie – il ruolo della criminalità organizzata nell’illegalità ambientale</a:t>
            </a:r>
            <a:r>
              <a:rPr lang="it-IT" b="0" i="0" dirty="0" smtClean="0">
                <a:solidFill>
                  <a:srgbClr val="222222"/>
                </a:solidFill>
                <a:effectLst/>
                <a:latin typeface="Trebuchet MS" panose="020B0603020202020204" pitchFamily="34" charset="0"/>
              </a:rPr>
              <a:t>, redatto in collaborazione con </a:t>
            </a:r>
            <a:r>
              <a:rPr lang="it-IT" b="0" i="0" dirty="0" err="1" smtClean="0">
                <a:solidFill>
                  <a:srgbClr val="222222"/>
                </a:solidFill>
                <a:effectLst/>
                <a:latin typeface="Trebuchet MS" panose="020B0603020202020204" pitchFamily="34" charset="0"/>
              </a:rPr>
              <a:t>Eurispes</a:t>
            </a:r>
            <a:r>
              <a:rPr lang="it-IT" b="0" i="0" dirty="0" smtClean="0">
                <a:solidFill>
                  <a:srgbClr val="222222"/>
                </a:solidFill>
                <a:effectLst/>
                <a:latin typeface="Trebuchet MS" panose="020B0603020202020204" pitchFamily="34" charset="0"/>
              </a:rPr>
              <a:t> e con l’Arma dei Carabinieri;</a:t>
            </a:r>
          </a:p>
          <a:p>
            <a:pPr marL="285750" indent="-285750">
              <a:buFont typeface="Arial" panose="020B0604020202020204" pitchFamily="34" charset="0"/>
              <a:buChar char="•"/>
            </a:pPr>
            <a:r>
              <a:rPr lang="it-IT" b="1" i="0" dirty="0" smtClean="0">
                <a:solidFill>
                  <a:srgbClr val="222222"/>
                </a:solidFill>
                <a:effectLst/>
                <a:latin typeface="Trebuchet MS" panose="020B0603020202020204" pitchFamily="34" charset="0"/>
              </a:rPr>
              <a:t>1995</a:t>
            </a:r>
            <a:r>
              <a:rPr lang="it-IT" b="0" i="0" dirty="0" smtClean="0">
                <a:solidFill>
                  <a:srgbClr val="222222"/>
                </a:solidFill>
                <a:effectLst/>
                <a:latin typeface="Trebuchet MS" panose="020B0603020202020204" pitchFamily="34" charset="0"/>
              </a:rPr>
              <a:t> è stata istituita la “Commissione parlamentare d’inchiesta sul ciclo dei rifiuti”;</a:t>
            </a:r>
            <a:endParaRPr lang="it-IT" dirty="0">
              <a:solidFill>
                <a:srgbClr val="222222"/>
              </a:solidFill>
              <a:latin typeface="Trebuchet MS" panose="020B0603020202020204" pitchFamily="34" charset="0"/>
            </a:endParaRPr>
          </a:p>
          <a:p>
            <a:pPr marL="285750" indent="-285750">
              <a:buFont typeface="Arial" panose="020B0604020202020204" pitchFamily="34" charset="0"/>
              <a:buChar char="•"/>
            </a:pPr>
            <a:r>
              <a:rPr lang="it-IT" b="1" i="0" dirty="0" smtClean="0">
                <a:solidFill>
                  <a:srgbClr val="222222"/>
                </a:solidFill>
                <a:effectLst/>
                <a:latin typeface="Trebuchet MS" panose="020B0603020202020204" pitchFamily="34" charset="0"/>
              </a:rPr>
              <a:t>1997</a:t>
            </a:r>
            <a:r>
              <a:rPr lang="it-IT" b="0" i="0" dirty="0" smtClean="0">
                <a:solidFill>
                  <a:srgbClr val="222222"/>
                </a:solidFill>
                <a:effectLst/>
                <a:latin typeface="Trebuchet MS" panose="020B0603020202020204" pitchFamily="34" charset="0"/>
              </a:rPr>
              <a:t>: venne pubblicato il primo Rapporto Ecomafia di Legambiente che da allora, ogni anno, fa il punto sulla situazione.</a:t>
            </a:r>
          </a:p>
          <a:p>
            <a:pPr marL="285750" indent="-285750">
              <a:buFont typeface="Arial" panose="020B0604020202020204" pitchFamily="34" charset="0"/>
              <a:buChar char="•"/>
            </a:pPr>
            <a:r>
              <a:rPr lang="it-IT" b="1" dirty="0" smtClean="0"/>
              <a:t>2015</a:t>
            </a:r>
            <a:r>
              <a:rPr lang="it-IT" dirty="0" smtClean="0"/>
              <a:t>: fu approvata la </a:t>
            </a:r>
            <a:r>
              <a:rPr lang="it-IT" dirty="0"/>
              <a:t>Legge </a:t>
            </a:r>
            <a:r>
              <a:rPr lang="it-IT" dirty="0" smtClean="0"/>
              <a:t>68/2015, uno </a:t>
            </a:r>
            <a:r>
              <a:rPr lang="it-IT" dirty="0"/>
              <a:t>strumento importantissimo nella lotta alla criminalità ambientale, sia sul fronte repressivo sia su quello della prevenzione.</a:t>
            </a:r>
            <a:endParaRPr lang="it-IT" b="0" i="0" dirty="0" smtClean="0">
              <a:solidFill>
                <a:srgbClr val="222222"/>
              </a:solidFill>
              <a:effectLst/>
              <a:latin typeface="Trebuchet MS" panose="020B0603020202020204" pitchFamily="34" charset="0"/>
            </a:endParaRPr>
          </a:p>
        </p:txBody>
      </p:sp>
    </p:spTree>
    <p:extLst>
      <p:ext uri="{BB962C8B-B14F-4D97-AF65-F5344CB8AC3E}">
        <p14:creationId xmlns:p14="http://schemas.microsoft.com/office/powerpoint/2010/main" val="3606766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9404" y="409694"/>
            <a:ext cx="5028941" cy="584775"/>
          </a:xfrm>
          <a:prstGeom prst="rect">
            <a:avLst/>
          </a:prstGeom>
        </p:spPr>
        <p:txBody>
          <a:bodyPr wrap="none">
            <a:spAutoFit/>
          </a:bodyPr>
          <a:lstStyle/>
          <a:p>
            <a:r>
              <a:rPr lang="it-IT" sz="3200" b="1" dirty="0" smtClean="0"/>
              <a:t>ECOMAFIA: DOVE OPERA?</a:t>
            </a:r>
            <a:endParaRPr lang="it-IT" sz="3200" b="1" dirty="0"/>
          </a:p>
        </p:txBody>
      </p:sp>
      <p:sp>
        <p:nvSpPr>
          <p:cNvPr id="3" name="Rettangolo 2"/>
          <p:cNvSpPr/>
          <p:nvPr/>
        </p:nvSpPr>
        <p:spPr>
          <a:xfrm>
            <a:off x="853439" y="1713135"/>
            <a:ext cx="6096000" cy="2585323"/>
          </a:xfrm>
          <a:prstGeom prst="rect">
            <a:avLst/>
          </a:prstGeom>
        </p:spPr>
        <p:txBody>
          <a:bodyPr>
            <a:spAutoFit/>
          </a:bodyPr>
          <a:lstStyle/>
          <a:p>
            <a:r>
              <a:rPr lang="it-IT" dirty="0" smtClean="0">
                <a:solidFill>
                  <a:srgbClr val="000000"/>
                </a:solidFill>
                <a:latin typeface="Trebuchet MS" panose="020B0603020202020204" pitchFamily="34" charset="0"/>
              </a:rPr>
              <a:t>Le azioni dell’ecomafia riguardano:</a:t>
            </a:r>
          </a:p>
          <a:p>
            <a:pPr marL="285750" indent="-285750">
              <a:buFont typeface="Arial" panose="020B0604020202020204" pitchFamily="34" charset="0"/>
              <a:buChar char="•"/>
            </a:pPr>
            <a:r>
              <a:rPr lang="it-IT" dirty="0" smtClean="0">
                <a:solidFill>
                  <a:srgbClr val="000000"/>
                </a:solidFill>
                <a:latin typeface="Trebuchet MS" panose="020B0603020202020204" pitchFamily="34" charset="0"/>
              </a:rPr>
              <a:t>l’attività illecite nel settore alimentare;</a:t>
            </a:r>
          </a:p>
          <a:p>
            <a:pPr marL="285750" indent="-285750">
              <a:buFont typeface="Arial" panose="020B0604020202020204" pitchFamily="34" charset="0"/>
              <a:buChar char="•"/>
            </a:pPr>
            <a:r>
              <a:rPr lang="it-IT" dirty="0" smtClean="0">
                <a:solidFill>
                  <a:srgbClr val="000000"/>
                </a:solidFill>
                <a:latin typeface="Trebuchet MS" panose="020B0603020202020204" pitchFamily="34" charset="0"/>
              </a:rPr>
              <a:t>l’abusivismo edilizio;</a:t>
            </a:r>
            <a:endParaRPr lang="it-IT" b="0" i="0" dirty="0" smtClean="0">
              <a:solidFill>
                <a:srgbClr val="000000"/>
              </a:solidFill>
              <a:effectLst/>
              <a:latin typeface="Trebuchet MS" panose="020B0603020202020204" pitchFamily="34" charset="0"/>
            </a:endParaRPr>
          </a:p>
          <a:p>
            <a:pPr marL="285750" indent="-285750">
              <a:buFont typeface="Arial" panose="020B0604020202020204" pitchFamily="34" charset="0"/>
              <a:buChar char="•"/>
            </a:pPr>
            <a:r>
              <a:rPr lang="it-IT" dirty="0">
                <a:solidFill>
                  <a:srgbClr val="000000"/>
                </a:solidFill>
                <a:latin typeface="Trebuchet MS" panose="020B0603020202020204" pitchFamily="34" charset="0"/>
              </a:rPr>
              <a:t>l</a:t>
            </a:r>
            <a:r>
              <a:rPr lang="it-IT" b="0" i="0" dirty="0" smtClean="0">
                <a:solidFill>
                  <a:srgbClr val="000000"/>
                </a:solidFill>
                <a:effectLst/>
                <a:latin typeface="Trebuchet MS" panose="020B0603020202020204" pitchFamily="34" charset="0"/>
              </a:rPr>
              <a:t>’escavazione abusiva;</a:t>
            </a:r>
          </a:p>
          <a:p>
            <a:pPr marL="285750" indent="-285750">
              <a:buFont typeface="Arial" panose="020B0604020202020204" pitchFamily="34" charset="0"/>
              <a:buChar char="•"/>
            </a:pPr>
            <a:r>
              <a:rPr lang="it-IT" dirty="0">
                <a:solidFill>
                  <a:srgbClr val="000000"/>
                </a:solidFill>
                <a:latin typeface="Trebuchet MS" panose="020B0603020202020204" pitchFamily="34" charset="0"/>
              </a:rPr>
              <a:t>i</a:t>
            </a:r>
            <a:r>
              <a:rPr lang="it-IT" b="0" i="0" dirty="0" smtClean="0">
                <a:solidFill>
                  <a:srgbClr val="000000"/>
                </a:solidFill>
                <a:effectLst/>
                <a:latin typeface="Trebuchet MS" panose="020B0603020202020204" pitchFamily="34" charset="0"/>
              </a:rPr>
              <a:t>l traffico di animali esotici; </a:t>
            </a:r>
          </a:p>
          <a:p>
            <a:pPr marL="285750" indent="-285750">
              <a:buFont typeface="Arial" panose="020B0604020202020204" pitchFamily="34" charset="0"/>
              <a:buChar char="•"/>
            </a:pPr>
            <a:r>
              <a:rPr lang="it-IT" dirty="0">
                <a:solidFill>
                  <a:srgbClr val="000000"/>
                </a:solidFill>
                <a:latin typeface="Trebuchet MS" panose="020B0603020202020204" pitchFamily="34" charset="0"/>
              </a:rPr>
              <a:t>i</a:t>
            </a:r>
            <a:r>
              <a:rPr lang="it-IT" b="0" i="0" dirty="0" smtClean="0">
                <a:solidFill>
                  <a:srgbClr val="000000"/>
                </a:solidFill>
                <a:effectLst/>
                <a:latin typeface="Trebuchet MS" panose="020B0603020202020204" pitchFamily="34" charset="0"/>
              </a:rPr>
              <a:t>l saccheggio dei beni archeologici; </a:t>
            </a:r>
          </a:p>
          <a:p>
            <a:pPr marL="285750" indent="-285750">
              <a:buFont typeface="Arial" panose="020B0604020202020204" pitchFamily="34" charset="0"/>
              <a:buChar char="•"/>
            </a:pPr>
            <a:r>
              <a:rPr lang="it-IT" dirty="0">
                <a:solidFill>
                  <a:srgbClr val="000000"/>
                </a:solidFill>
                <a:latin typeface="Trebuchet MS" panose="020B0603020202020204" pitchFamily="34" charset="0"/>
              </a:rPr>
              <a:t>l</a:t>
            </a:r>
            <a:r>
              <a:rPr lang="it-IT" b="0" i="0" dirty="0" smtClean="0">
                <a:solidFill>
                  <a:srgbClr val="000000"/>
                </a:solidFill>
                <a:effectLst/>
                <a:latin typeface="Trebuchet MS" panose="020B0603020202020204" pitchFamily="34" charset="0"/>
              </a:rPr>
              <a:t>’allevamento di animali da combattimento;</a:t>
            </a:r>
          </a:p>
          <a:p>
            <a:pPr marL="285750" indent="-285750">
              <a:buFont typeface="Arial" panose="020B0604020202020204" pitchFamily="34" charset="0"/>
              <a:buChar char="•"/>
            </a:pPr>
            <a:r>
              <a:rPr lang="it-IT" dirty="0" smtClean="0">
                <a:solidFill>
                  <a:srgbClr val="000000"/>
                </a:solidFill>
                <a:latin typeface="Trebuchet MS" panose="020B0603020202020204" pitchFamily="34" charset="0"/>
              </a:rPr>
              <a:t>l’applicazione di incendi dolosi;</a:t>
            </a:r>
            <a:endParaRPr lang="it-IT" b="0" i="0" dirty="0" smtClean="0">
              <a:solidFill>
                <a:srgbClr val="000000"/>
              </a:solidFill>
              <a:effectLst/>
              <a:latin typeface="Trebuchet MS" panose="020B0603020202020204" pitchFamily="34" charset="0"/>
            </a:endParaRPr>
          </a:p>
          <a:p>
            <a:pPr marL="285750" indent="-285750">
              <a:buFont typeface="Arial" panose="020B0604020202020204" pitchFamily="34" charset="0"/>
              <a:buChar char="•"/>
            </a:pPr>
            <a:r>
              <a:rPr lang="it-IT" dirty="0" smtClean="0">
                <a:solidFill>
                  <a:srgbClr val="000000"/>
                </a:solidFill>
                <a:latin typeface="Trebuchet MS" panose="020B0603020202020204" pitchFamily="34" charset="0"/>
              </a:rPr>
              <a:t>i</a:t>
            </a:r>
            <a:r>
              <a:rPr lang="it-IT" b="0" i="0" dirty="0" smtClean="0">
                <a:solidFill>
                  <a:srgbClr val="000000"/>
                </a:solidFill>
                <a:effectLst/>
                <a:latin typeface="Trebuchet MS" panose="020B0603020202020204" pitchFamily="34" charset="0"/>
              </a:rPr>
              <a:t>l traffico e lo smaltimento illegale di rifiuti.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833" y="2756262"/>
            <a:ext cx="5419437" cy="3850652"/>
          </a:xfrm>
          <a:prstGeom prst="rect">
            <a:avLst/>
          </a:prstGeom>
        </p:spPr>
      </p:pic>
    </p:spTree>
    <p:extLst>
      <p:ext uri="{BB962C8B-B14F-4D97-AF65-F5344CB8AC3E}">
        <p14:creationId xmlns:p14="http://schemas.microsoft.com/office/powerpoint/2010/main" val="12392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01507" y="3244334"/>
            <a:ext cx="184731" cy="369332"/>
          </a:xfrm>
          <a:prstGeom prst="rect">
            <a:avLst/>
          </a:prstGeom>
        </p:spPr>
        <p:txBody>
          <a:bodyPr wrap="none">
            <a:spAutoFit/>
          </a:bodyPr>
          <a:lstStyle/>
          <a:p>
            <a:endParaRPr lang="it-IT" b="1" dirty="0"/>
          </a:p>
        </p:txBody>
      </p:sp>
      <p:sp>
        <p:nvSpPr>
          <p:cNvPr id="3" name="Rettangolo 2"/>
          <p:cNvSpPr/>
          <p:nvPr/>
        </p:nvSpPr>
        <p:spPr>
          <a:xfrm>
            <a:off x="539930" y="405930"/>
            <a:ext cx="8816260" cy="584775"/>
          </a:xfrm>
          <a:prstGeom prst="rect">
            <a:avLst/>
          </a:prstGeom>
        </p:spPr>
        <p:txBody>
          <a:bodyPr wrap="none">
            <a:spAutoFit/>
          </a:bodyPr>
          <a:lstStyle/>
          <a:p>
            <a:r>
              <a:rPr lang="it-IT" sz="3200" b="1" dirty="0" smtClean="0"/>
              <a:t>ATTIVITÁ ILLECITE NEL SETTORE ALIMENTARE</a:t>
            </a:r>
            <a:endParaRPr lang="it-IT" sz="3200" b="1" dirty="0"/>
          </a:p>
        </p:txBody>
      </p:sp>
      <p:sp>
        <p:nvSpPr>
          <p:cNvPr id="4" name="Rettangolo 3"/>
          <p:cNvSpPr/>
          <p:nvPr/>
        </p:nvSpPr>
        <p:spPr>
          <a:xfrm>
            <a:off x="568391" y="1314508"/>
            <a:ext cx="6938283" cy="5078313"/>
          </a:xfrm>
          <a:prstGeom prst="rect">
            <a:avLst/>
          </a:prstGeom>
        </p:spPr>
        <p:txBody>
          <a:bodyPr wrap="square">
            <a:spAutoFit/>
          </a:bodyPr>
          <a:lstStyle/>
          <a:p>
            <a:r>
              <a:rPr lang="it-IT" i="0" dirty="0" smtClean="0">
                <a:solidFill>
                  <a:srgbClr val="222222"/>
                </a:solidFill>
                <a:effectLst/>
                <a:latin typeface="Trebuchet MS" panose="020B0603020202020204" pitchFamily="34" charset="0"/>
              </a:rPr>
              <a:t>L’ambito che più si presta a diventare casa per la mafia è la ristorazione: ristoranti, alberghi, pizzerie </a:t>
            </a:r>
            <a:r>
              <a:rPr lang="it-IT" dirty="0" smtClean="0">
                <a:solidFill>
                  <a:srgbClr val="222222"/>
                </a:solidFill>
                <a:latin typeface="Trebuchet MS" panose="020B0603020202020204" pitchFamily="34" charset="0"/>
              </a:rPr>
              <a:t>e </a:t>
            </a:r>
            <a:r>
              <a:rPr lang="it-IT" i="0" dirty="0" smtClean="0">
                <a:solidFill>
                  <a:srgbClr val="222222"/>
                </a:solidFill>
                <a:effectLst/>
                <a:latin typeface="Trebuchet MS" panose="020B0603020202020204" pitchFamily="34" charset="0"/>
              </a:rPr>
              <a:t>bar. A questo si aggiunge la piccola imprenditoria che colleziona contraffazioni, adulterazioni, sofisticazioni e truffe, che colpiscono soprattutto i marchi a denominazione protetta. </a:t>
            </a:r>
            <a:r>
              <a:rPr lang="it-IT" dirty="0" smtClean="0"/>
              <a:t>Acquisendo </a:t>
            </a:r>
            <a:r>
              <a:rPr lang="it-IT" dirty="0"/>
              <a:t>e gestendo direttamente o indirettamente gli esercizi ristorativi le organizzazioni criminali hanno la </a:t>
            </a:r>
            <a:r>
              <a:rPr lang="it-IT" dirty="0" smtClean="0"/>
              <a:t>possibilità </a:t>
            </a:r>
            <a:r>
              <a:rPr lang="it-IT" dirty="0"/>
              <a:t>di rispondere facilmente ad una delle </a:t>
            </a:r>
            <a:r>
              <a:rPr lang="it-IT" dirty="0" smtClean="0"/>
              <a:t>necessità più </a:t>
            </a:r>
            <a:r>
              <a:rPr lang="it-IT" dirty="0"/>
              <a:t>pressanti: riciclare il denaro frutto delle </a:t>
            </a:r>
            <a:r>
              <a:rPr lang="it-IT" dirty="0" smtClean="0"/>
              <a:t>attività illecite. </a:t>
            </a:r>
            <a:r>
              <a:rPr lang="it-IT" dirty="0"/>
              <a:t>L’agroalimentare è</a:t>
            </a:r>
            <a:r>
              <a:rPr lang="it-IT" dirty="0" smtClean="0"/>
              <a:t> </a:t>
            </a:r>
            <a:r>
              <a:rPr lang="it-IT" dirty="0"/>
              <a:t>divenuto una delle aree prioritarie di investimento della malavita che </a:t>
            </a:r>
            <a:r>
              <a:rPr lang="it-IT" dirty="0" smtClean="0"/>
              <a:t>consente </a:t>
            </a:r>
            <a:r>
              <a:rPr lang="it-IT" dirty="0"/>
              <a:t>di infiltrarsi in modo capillare nella </a:t>
            </a:r>
            <a:r>
              <a:rPr lang="it-IT" dirty="0" smtClean="0"/>
              <a:t>società </a:t>
            </a:r>
            <a:r>
              <a:rPr lang="it-IT" dirty="0"/>
              <a:t>civile e condizionare la </a:t>
            </a:r>
            <a:r>
              <a:rPr lang="it-IT" dirty="0" smtClean="0"/>
              <a:t>vita </a:t>
            </a:r>
            <a:r>
              <a:rPr lang="it-IT" dirty="0"/>
              <a:t>quotidiana della persone. Le </a:t>
            </a:r>
            <a:r>
              <a:rPr lang="it-IT" dirty="0" smtClean="0"/>
              <a:t>attività </a:t>
            </a:r>
            <a:r>
              <a:rPr lang="it-IT" dirty="0"/>
              <a:t>ristorative </a:t>
            </a:r>
            <a:r>
              <a:rPr lang="it-IT" dirty="0" smtClean="0"/>
              <a:t>sono </a:t>
            </a:r>
            <a:r>
              <a:rPr lang="it-IT" dirty="0"/>
              <a:t>dunque molto spesso tra </a:t>
            </a:r>
            <a:r>
              <a:rPr lang="it-IT" dirty="0" smtClean="0"/>
              <a:t>le maschere “legali</a:t>
            </a:r>
            <a:r>
              <a:rPr lang="it-IT" dirty="0"/>
              <a:t>” dietro i quali si cela un’espansione mafiosa sempre </a:t>
            </a:r>
            <a:r>
              <a:rPr lang="it-IT" dirty="0" smtClean="0"/>
              <a:t>più </a:t>
            </a:r>
            <a:r>
              <a:rPr lang="it-IT" dirty="0"/>
              <a:t>aggressiva e sempre </a:t>
            </a:r>
            <a:r>
              <a:rPr lang="it-IT" dirty="0" smtClean="0"/>
              <a:t>più </a:t>
            </a:r>
            <a:r>
              <a:rPr lang="it-IT" dirty="0"/>
              <a:t>integrata nell’economia regolare. Grazie ad una collaudata politica della mimetizzazione, le organizzazioni riescono a tutelare i patrimoni finanziari accumulati con le </a:t>
            </a:r>
            <a:r>
              <a:rPr lang="it-IT" dirty="0" smtClean="0"/>
              <a:t>attività illecite.</a:t>
            </a:r>
            <a:endParaRPr lang="it-IT" dirty="0">
              <a:latin typeface="Trebuchet MS" panose="020B060302020202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190" y="567383"/>
            <a:ext cx="2245457" cy="1494249"/>
          </a:xfrm>
          <a:prstGeom prst="rect">
            <a:avLst/>
          </a:prstGeom>
        </p:spPr>
      </p:pic>
      <p:pic>
        <p:nvPicPr>
          <p:cNvPr id="6" name="Immagine 5"/>
          <p:cNvPicPr>
            <a:picLocks noChangeAspect="1"/>
          </p:cNvPicPr>
          <p:nvPr/>
        </p:nvPicPr>
        <p:blipFill>
          <a:blip r:embed="rId3"/>
          <a:stretch>
            <a:fillRect/>
          </a:stretch>
        </p:blipFill>
        <p:spPr>
          <a:xfrm>
            <a:off x="7689553" y="2223085"/>
            <a:ext cx="4020664" cy="4404498"/>
          </a:xfrm>
          <a:prstGeom prst="rect">
            <a:avLst/>
          </a:prstGeom>
        </p:spPr>
      </p:pic>
    </p:spTree>
    <p:extLst>
      <p:ext uri="{BB962C8B-B14F-4D97-AF65-F5344CB8AC3E}">
        <p14:creationId xmlns:p14="http://schemas.microsoft.com/office/powerpoint/2010/main" val="21599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4752" y="485002"/>
            <a:ext cx="9158084" cy="584775"/>
          </a:xfrm>
          <a:prstGeom prst="rect">
            <a:avLst/>
          </a:prstGeom>
        </p:spPr>
        <p:txBody>
          <a:bodyPr wrap="none">
            <a:spAutoFit/>
          </a:bodyPr>
          <a:lstStyle/>
          <a:p>
            <a:r>
              <a:rPr lang="it-IT" sz="3200" b="1" dirty="0" smtClean="0"/>
              <a:t>ABUSIVISMO EDILIZIO ED ESCAVAZIONE ABUSIVA</a:t>
            </a:r>
            <a:endParaRPr lang="it-IT" sz="3200" b="1" dirty="0"/>
          </a:p>
        </p:txBody>
      </p:sp>
      <p:sp>
        <p:nvSpPr>
          <p:cNvPr id="3" name="Rettangolo 2"/>
          <p:cNvSpPr/>
          <p:nvPr/>
        </p:nvSpPr>
        <p:spPr>
          <a:xfrm>
            <a:off x="510093" y="1207780"/>
            <a:ext cx="4715048" cy="3139321"/>
          </a:xfrm>
          <a:prstGeom prst="rect">
            <a:avLst/>
          </a:prstGeom>
        </p:spPr>
        <p:txBody>
          <a:bodyPr wrap="square">
            <a:spAutoFit/>
          </a:bodyPr>
          <a:lstStyle/>
          <a:p>
            <a:r>
              <a:rPr lang="it-IT" b="0" i="0" dirty="0" smtClean="0">
                <a:solidFill>
                  <a:srgbClr val="272727"/>
                </a:solidFill>
                <a:effectLst/>
                <a:latin typeface="Trebuchet MS" panose="020B0603020202020204" pitchFamily="34" charset="0"/>
              </a:rPr>
              <a:t>Dal Rapporto Ecomafia 2020 di Legambiente si legge che in Italia resta diffusa la piaga dell'abusivismo edilizio con 20 mila nuove costruzioni, ampliamenti </a:t>
            </a:r>
            <a:r>
              <a:rPr lang="it-IT" b="0" i="0" dirty="0" err="1" smtClean="0">
                <a:solidFill>
                  <a:srgbClr val="272727"/>
                </a:solidFill>
                <a:effectLst/>
                <a:latin typeface="Trebuchet MS" panose="020B0603020202020204" pitchFamily="34" charset="0"/>
              </a:rPr>
              <a:t>compres</a:t>
            </a:r>
            <a:r>
              <a:rPr lang="it-IT" b="0" i="0" dirty="0" smtClean="0">
                <a:solidFill>
                  <a:srgbClr val="272727"/>
                </a:solidFill>
                <a:effectLst/>
                <a:latin typeface="Trebuchet MS" panose="020B0603020202020204" pitchFamily="34" charset="0"/>
              </a:rPr>
              <a:t>. che rappresenta il 17,7% del totale delle nuove costruzioni e degli ampliamenti significativi. Le cause sono:</a:t>
            </a:r>
          </a:p>
          <a:p>
            <a:pPr marL="285750" indent="-285750">
              <a:buFont typeface="Arial" panose="020B0604020202020204" pitchFamily="34" charset="0"/>
              <a:buChar char="•"/>
            </a:pPr>
            <a:r>
              <a:rPr lang="it-IT" b="0" i="0" dirty="0" smtClean="0">
                <a:solidFill>
                  <a:srgbClr val="272727"/>
                </a:solidFill>
                <a:effectLst/>
                <a:latin typeface="Trebuchet MS" panose="020B0603020202020204" pitchFamily="34" charset="0"/>
              </a:rPr>
              <a:t> </a:t>
            </a:r>
            <a:r>
              <a:rPr lang="it-IT" dirty="0">
                <a:latin typeface="Trebuchet MS" panose="020B0603020202020204" pitchFamily="34" charset="0"/>
              </a:rPr>
              <a:t>le mancate demolizioni da parte dei Comuni </a:t>
            </a:r>
            <a:endParaRPr lang="it-IT" dirty="0" smtClean="0">
              <a:latin typeface="Trebuchet MS" panose="020B0603020202020204" pitchFamily="34" charset="0"/>
            </a:endParaRPr>
          </a:p>
          <a:p>
            <a:pPr marL="285750" indent="-285750">
              <a:buFont typeface="Arial" panose="020B0604020202020204" pitchFamily="34" charset="0"/>
              <a:buChar char="•"/>
            </a:pPr>
            <a:r>
              <a:rPr lang="it-IT" dirty="0" smtClean="0">
                <a:latin typeface="Trebuchet MS" panose="020B0603020202020204" pitchFamily="34" charset="0"/>
              </a:rPr>
              <a:t> </a:t>
            </a:r>
            <a:r>
              <a:rPr lang="it-IT" dirty="0">
                <a:latin typeface="Trebuchet MS" panose="020B0603020202020204" pitchFamily="34" charset="0"/>
              </a:rPr>
              <a:t>i continui tentativi di riproporre condoni edilizi da parte di </a:t>
            </a:r>
            <a:r>
              <a:rPr lang="it-IT" dirty="0" smtClean="0">
                <a:latin typeface="Trebuchet MS" panose="020B0603020202020204" pitchFamily="34" charset="0"/>
              </a:rPr>
              <a:t>Regioni</a:t>
            </a:r>
            <a:endParaRPr lang="it-IT" dirty="0">
              <a:latin typeface="Trebuchet MS" panose="020B0603020202020204" pitchFamily="34" charset="0"/>
            </a:endParaRPr>
          </a:p>
        </p:txBody>
      </p:sp>
      <p:sp>
        <p:nvSpPr>
          <p:cNvPr id="4" name="Rettangolo 3"/>
          <p:cNvSpPr/>
          <p:nvPr/>
        </p:nvSpPr>
        <p:spPr>
          <a:xfrm>
            <a:off x="5347064" y="1207780"/>
            <a:ext cx="6096000" cy="3877985"/>
          </a:xfrm>
          <a:prstGeom prst="rect">
            <a:avLst/>
          </a:prstGeom>
        </p:spPr>
        <p:txBody>
          <a:bodyPr>
            <a:spAutoFit/>
          </a:bodyPr>
          <a:lstStyle/>
          <a:p>
            <a:r>
              <a:rPr lang="it-IT" sz="1600" dirty="0" smtClean="0"/>
              <a:t>Il sud Italia è l'area dove la maggior parte di questi rifiuti vanno a finire, in particolare lungo le</a:t>
            </a:r>
          </a:p>
          <a:p>
            <a:r>
              <a:rPr lang="it-IT" sz="1600" dirty="0" smtClean="0"/>
              <a:t>cosiddette "rotta adriatica" e "rotta tirrenica", dal nord verso la Puglia e verso la</a:t>
            </a:r>
          </a:p>
          <a:p>
            <a:r>
              <a:rPr lang="it-IT" sz="1600" dirty="0" smtClean="0"/>
              <a:t>Campania-Calabria. Parte dei rifiuti viene sotterrata in cave abusive, già oggetto di reati</a:t>
            </a:r>
          </a:p>
          <a:p>
            <a:r>
              <a:rPr lang="it-IT" sz="1600" dirty="0" smtClean="0"/>
              <a:t>ambientali di escavazione. Nel nord Italia in più casi è stato accertato lo smaltimento di fanghi</a:t>
            </a:r>
          </a:p>
          <a:p>
            <a:r>
              <a:rPr lang="it-IT" sz="1600" dirty="0" smtClean="0"/>
              <a:t>tossici come fertilizzanti in campi coltivati. Ma l'Italia è anche crocevia di traffici internazionali di</a:t>
            </a:r>
          </a:p>
          <a:p>
            <a:r>
              <a:rPr lang="it-IT" sz="1600" dirty="0" smtClean="0"/>
              <a:t>rifiuti, provenienti dai paesi europei e destinati in Nigeria, Mozambico, Somalia, Romania. Si</a:t>
            </a:r>
          </a:p>
          <a:p>
            <a:r>
              <a:rPr lang="it-IT" sz="1600" dirty="0" smtClean="0"/>
              <a:t>ipotizza che l'omicidio di Ilaria Alpi sia riconducibile a inchieste che la giornalista stava</a:t>
            </a:r>
          </a:p>
          <a:p>
            <a:r>
              <a:rPr lang="it-IT" sz="1600" dirty="0" smtClean="0"/>
              <a:t>conducendo su questo tema.</a:t>
            </a:r>
            <a:endParaRPr lang="it-IT" sz="1600" dirty="0"/>
          </a:p>
        </p:txBody>
      </p:sp>
      <p:pic>
        <p:nvPicPr>
          <p:cNvPr id="5" name="Immagine 4"/>
          <p:cNvPicPr>
            <a:picLocks noChangeAspect="1"/>
          </p:cNvPicPr>
          <p:nvPr/>
        </p:nvPicPr>
        <p:blipFill>
          <a:blip r:embed="rId2"/>
          <a:stretch>
            <a:fillRect/>
          </a:stretch>
        </p:blipFill>
        <p:spPr>
          <a:xfrm>
            <a:off x="8287882" y="4563251"/>
            <a:ext cx="3155182" cy="2050869"/>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630" y="4502480"/>
            <a:ext cx="3649577" cy="2050869"/>
          </a:xfrm>
          <a:prstGeom prst="rect">
            <a:avLst/>
          </a:prstGeom>
        </p:spPr>
      </p:pic>
    </p:spTree>
    <p:extLst>
      <p:ext uri="{BB962C8B-B14F-4D97-AF65-F5344CB8AC3E}">
        <p14:creationId xmlns:p14="http://schemas.microsoft.com/office/powerpoint/2010/main" val="23207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522" y="561442"/>
            <a:ext cx="5822235" cy="584775"/>
          </a:xfrm>
          <a:prstGeom prst="rect">
            <a:avLst/>
          </a:prstGeom>
        </p:spPr>
        <p:txBody>
          <a:bodyPr wrap="none">
            <a:spAutoFit/>
          </a:bodyPr>
          <a:lstStyle/>
          <a:p>
            <a:r>
              <a:rPr lang="it-IT" sz="3200" b="1" dirty="0" smtClean="0"/>
              <a:t>TRAFFICO DI ANIMALI ESOTICI</a:t>
            </a:r>
            <a:endParaRPr lang="it-IT" sz="3200" b="1" dirty="0"/>
          </a:p>
        </p:txBody>
      </p:sp>
      <p:sp>
        <p:nvSpPr>
          <p:cNvPr id="3" name="Rettangolo 2"/>
          <p:cNvSpPr/>
          <p:nvPr/>
        </p:nvSpPr>
        <p:spPr>
          <a:xfrm>
            <a:off x="599757" y="1837472"/>
            <a:ext cx="6096000" cy="3693319"/>
          </a:xfrm>
          <a:prstGeom prst="rect">
            <a:avLst/>
          </a:prstGeom>
        </p:spPr>
        <p:txBody>
          <a:bodyPr>
            <a:spAutoFit/>
          </a:bodyPr>
          <a:lstStyle/>
          <a:p>
            <a:r>
              <a:rPr lang="it-IT" b="0" i="0" dirty="0" smtClean="0">
                <a:solidFill>
                  <a:srgbClr val="000000"/>
                </a:solidFill>
                <a:effectLst/>
                <a:latin typeface="Trebuchet MS" panose="020B0603020202020204" pitchFamily="34" charset="0"/>
              </a:rPr>
              <a:t>Oltre settemila i rettili e le pelli di rettili sequestrati nel 2018. Più di mille sequestri tra cavallucci marini, scaglie di pangolini, ossa di tigre e bile d’orso che senza alcun fondamento scientifico in alcune zone del mondo continuano ad essere considerati rimedi medicali. </a:t>
            </a:r>
            <a:r>
              <a:rPr lang="it-IT" dirty="0">
                <a:latin typeface="Trebuchet MS" panose="020B0603020202020204" pitchFamily="34" charset="0"/>
              </a:rPr>
              <a:t>Ci sono anche coralli (oltre una tonnellata), uccelli vivi (più di mille esemplari, in particolare pappagalli), avorio (quasi 3.000 campioni per 145 kg di peso, tutti in Gran Bretagna) e poi quasi 2.000 tra trofei e pelli di lupi, tigri e orsi</a:t>
            </a:r>
            <a:r>
              <a:rPr lang="it-IT" dirty="0" smtClean="0">
                <a:latin typeface="Trebuchet MS" panose="020B0603020202020204" pitchFamily="34" charset="0"/>
              </a:rPr>
              <a:t>. </a:t>
            </a:r>
            <a:r>
              <a:rPr lang="it-IT" dirty="0">
                <a:latin typeface="Trebuchet MS" panose="020B0603020202020204" pitchFamily="34" charset="0"/>
              </a:rPr>
              <a:t>In tutto il mondo, il commercio illegale di animali selvatici è cresciuto in modo esponenziale negli ultimi anni perché è considerato un’attività a basso rischio e alto </a:t>
            </a:r>
            <a:r>
              <a:rPr lang="it-IT" dirty="0" smtClean="0">
                <a:latin typeface="Trebuchet MS" panose="020B0603020202020204" pitchFamily="34" charset="0"/>
              </a:rPr>
              <a:t>rendimento</a:t>
            </a:r>
            <a:endParaRPr lang="it-IT" dirty="0">
              <a:latin typeface="Trebuchet MS" panose="020B060302020202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304" y="853830"/>
            <a:ext cx="4253185" cy="2830301"/>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061" y="3928605"/>
            <a:ext cx="4579428" cy="2595009"/>
          </a:xfrm>
          <a:prstGeom prst="rect">
            <a:avLst/>
          </a:prstGeom>
        </p:spPr>
      </p:pic>
    </p:spTree>
    <p:extLst>
      <p:ext uri="{BB962C8B-B14F-4D97-AF65-F5344CB8AC3E}">
        <p14:creationId xmlns:p14="http://schemas.microsoft.com/office/powerpoint/2010/main" val="410079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6987" y="409694"/>
            <a:ext cx="7287380" cy="584775"/>
          </a:xfrm>
          <a:prstGeom prst="rect">
            <a:avLst/>
          </a:prstGeom>
        </p:spPr>
        <p:txBody>
          <a:bodyPr wrap="none">
            <a:spAutoFit/>
          </a:bodyPr>
          <a:lstStyle/>
          <a:p>
            <a:r>
              <a:rPr lang="it-IT" sz="3200" b="1" dirty="0" smtClean="0"/>
              <a:t>SACCHEGGIO DEI BENI ARCHEOLOGICI</a:t>
            </a:r>
            <a:endParaRPr lang="it-IT" sz="3200" b="1" dirty="0"/>
          </a:p>
        </p:txBody>
      </p:sp>
      <p:sp>
        <p:nvSpPr>
          <p:cNvPr id="3" name="Rettangolo 2"/>
          <p:cNvSpPr/>
          <p:nvPr/>
        </p:nvSpPr>
        <p:spPr>
          <a:xfrm>
            <a:off x="528427" y="1071801"/>
            <a:ext cx="8158372" cy="5539978"/>
          </a:xfrm>
          <a:prstGeom prst="rect">
            <a:avLst/>
          </a:prstGeom>
        </p:spPr>
        <p:txBody>
          <a:bodyPr wrap="square">
            <a:spAutoFit/>
          </a:bodyPr>
          <a:lstStyle/>
          <a:p>
            <a:r>
              <a:rPr lang="it-IT" sz="1600" b="0" dirty="0" smtClean="0">
                <a:effectLst/>
                <a:latin typeface="Trebuchet MS" panose="020B0603020202020204" pitchFamily="34" charset="0"/>
              </a:rPr>
              <a:t>L’Italia, ad oggi, è il primo paese al mondo per traffico illecito di opere del patrimonio artistico e culturale. Ciò nonostante, il codice penale italiano continua a non prevedere un’apposita disciplina per il furto di opere d’arte e, più in generale, per i reati contro i beni culturali. </a:t>
            </a:r>
            <a:r>
              <a:rPr lang="it-IT" sz="1600" dirty="0">
                <a:latin typeface="Trebuchet MS" panose="020B0603020202020204" pitchFamily="34" charset="0"/>
              </a:rPr>
              <a:t>Il modello organizzativo tipico delle </a:t>
            </a:r>
            <a:r>
              <a:rPr lang="it-IT" sz="1600" dirty="0" err="1">
                <a:latin typeface="Trebuchet MS" panose="020B0603020202020204" pitchFamily="34" charset="0"/>
              </a:rPr>
              <a:t>archeomafie</a:t>
            </a:r>
            <a:r>
              <a:rPr lang="it-IT" sz="1600" dirty="0">
                <a:latin typeface="Trebuchet MS" panose="020B0603020202020204" pitchFamily="34" charset="0"/>
              </a:rPr>
              <a:t> segue uno schema piramidale, alla base del quale si trovano gli affiliati, oltre ad eventuali criminali comuni non facenti parte della compagine associativa, i quali concretizzano i reati pianificati. Tali reati consistono, prevalentemente, nel saccheggio </a:t>
            </a:r>
            <a:r>
              <a:rPr lang="it-IT" sz="1600" dirty="0" smtClean="0">
                <a:latin typeface="Trebuchet MS" panose="020B0603020202020204" pitchFamily="34" charset="0"/>
              </a:rPr>
              <a:t>di </a:t>
            </a:r>
            <a:r>
              <a:rPr lang="it-IT" sz="1600" dirty="0">
                <a:latin typeface="Trebuchet MS" panose="020B0603020202020204" pitchFamily="34" charset="0"/>
              </a:rPr>
              <a:t>aree archeologiche o </a:t>
            </a:r>
            <a:r>
              <a:rPr lang="it-IT" sz="1600" smtClean="0">
                <a:latin typeface="Trebuchet MS" panose="020B0603020202020204" pitchFamily="34" charset="0"/>
              </a:rPr>
              <a:t>nel furto  </a:t>
            </a:r>
            <a:r>
              <a:rPr lang="it-IT" sz="1600" dirty="0">
                <a:latin typeface="Trebuchet MS" panose="020B0603020202020204" pitchFamily="34" charset="0"/>
              </a:rPr>
              <a:t>di dipinti di alto controvalore commerciale.</a:t>
            </a:r>
          </a:p>
          <a:p>
            <a:r>
              <a:rPr lang="it-IT" sz="1600" dirty="0">
                <a:latin typeface="Trebuchet MS" panose="020B0603020202020204" pitchFamily="34" charset="0"/>
              </a:rPr>
              <a:t>Dopo essersi appropriata del bene, l’associazione criminosa si serve di intermediari, ossia di soggetti altamente qualificati in ambito storico e artistico, come, ad esempio, i mercanti d’arte. Questi ultimi si adoperano al fine di introdurre la </a:t>
            </a:r>
            <a:r>
              <a:rPr lang="it-IT" sz="1600" i="1" dirty="0">
                <a:latin typeface="Trebuchet MS" panose="020B0603020202020204" pitchFamily="34" charset="0"/>
              </a:rPr>
              <a:t>res</a:t>
            </a:r>
            <a:r>
              <a:rPr lang="it-IT" sz="1600" dirty="0">
                <a:latin typeface="Trebuchet MS" panose="020B0603020202020204" pitchFamily="34" charset="0"/>
              </a:rPr>
              <a:t> sul mercato, attribuendole una parvenza di liceità. Nella maggior parte dei casi, tale manovra viene attuata tramite il ricorso alle Case d’Asta, poiché esse fanno sì che il bene venga rivenduto senza effettuare indagini specifiche e minuziose sulla sua provenienza</a:t>
            </a:r>
            <a:r>
              <a:rPr lang="it-IT" sz="1600" dirty="0" smtClean="0">
                <a:latin typeface="Trebuchet MS" panose="020B0603020202020204" pitchFamily="34" charset="0"/>
              </a:rPr>
              <a:t>. </a:t>
            </a:r>
            <a:r>
              <a:rPr lang="it-IT" sz="1600" dirty="0">
                <a:latin typeface="Trebuchet MS" panose="020B0603020202020204" pitchFamily="34" charset="0"/>
              </a:rPr>
              <a:t>Infine, al vertice di un’organizzazione così fortemente gerarchica e definita, sono situati musei stranieri ovvero facoltosi collezionisti e prestigiose gallerie d’arte, pronti ad acquisire il bene, nonostante la dubbia provenienza dello stesso. È talora possibile che i membri della compagine criminale, insieme ad eventuali soggetti estranei all’organizzazione, scelgano di ricorrere al mercato dell’arte al fine di insabbiare la realizzazione di illeciti derivanti dall’acquisto di opere d’arte non tracciate.</a:t>
            </a:r>
          </a:p>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8904" y="2037805"/>
            <a:ext cx="3022810" cy="4572000"/>
          </a:xfrm>
          <a:prstGeom prst="rect">
            <a:avLst/>
          </a:prstGeom>
        </p:spPr>
      </p:pic>
    </p:spTree>
    <p:extLst>
      <p:ext uri="{BB962C8B-B14F-4D97-AF65-F5344CB8AC3E}">
        <p14:creationId xmlns:p14="http://schemas.microsoft.com/office/powerpoint/2010/main" val="197703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7798" y="553386"/>
            <a:ext cx="9111853" cy="584775"/>
          </a:xfrm>
          <a:prstGeom prst="rect">
            <a:avLst/>
          </a:prstGeom>
        </p:spPr>
        <p:txBody>
          <a:bodyPr wrap="none">
            <a:spAutoFit/>
          </a:bodyPr>
          <a:lstStyle/>
          <a:p>
            <a:r>
              <a:rPr lang="it-IT" sz="3200" b="1" dirty="0" smtClean="0"/>
              <a:t>ALLEVAMENTO DI ANIMALI DA COMBATTIMENTO</a:t>
            </a:r>
            <a:endParaRPr lang="it-IT" sz="3200" b="1" dirty="0"/>
          </a:p>
        </p:txBody>
      </p:sp>
      <p:sp>
        <p:nvSpPr>
          <p:cNvPr id="3" name="Rettangolo 2"/>
          <p:cNvSpPr/>
          <p:nvPr/>
        </p:nvSpPr>
        <p:spPr>
          <a:xfrm>
            <a:off x="578758" y="1409969"/>
            <a:ext cx="7368453" cy="4770537"/>
          </a:xfrm>
          <a:prstGeom prst="rect">
            <a:avLst/>
          </a:prstGeom>
        </p:spPr>
        <p:txBody>
          <a:bodyPr wrap="square">
            <a:spAutoFit/>
          </a:bodyPr>
          <a:lstStyle/>
          <a:p>
            <a:r>
              <a:rPr lang="it-IT" sz="1600" i="0" dirty="0" smtClean="0">
                <a:solidFill>
                  <a:srgbClr val="494A49"/>
                </a:solidFill>
                <a:effectLst/>
                <a:latin typeface="Trebuchet MS" panose="020B0603020202020204" pitchFamily="34" charset="0"/>
              </a:rPr>
              <a:t>I reati ai danni degli animali portano nelle tasche delle organizzazioni criminali 3 miliardi di euro l’anno. </a:t>
            </a:r>
            <a:r>
              <a:rPr lang="it-IT" sz="1600" dirty="0">
                <a:latin typeface="Trebuchet MS" panose="020B0603020202020204" pitchFamily="34" charset="0"/>
              </a:rPr>
              <a:t>Altro giro d’affari che si alimenta della sofferenza di Fido, riguarda i cruenti combattimenti tra cani. </a:t>
            </a:r>
            <a:r>
              <a:rPr lang="it-IT" sz="1600" dirty="0" smtClean="0">
                <a:latin typeface="Trebuchet MS" panose="020B0603020202020204" pitchFamily="34" charset="0"/>
              </a:rPr>
              <a:t>I </a:t>
            </a:r>
            <a:r>
              <a:rPr lang="it-IT" sz="1600" dirty="0">
                <a:latin typeface="Trebuchet MS" panose="020B0603020202020204" pitchFamily="34" charset="0"/>
              </a:rPr>
              <a:t>quattro zampe, quasi tutti privi di microchip, erano costretti dentro a delle gabbie e durante le perquisizioni – che hanno portato all’apertura di indagini riguardanti 10 persone tra cui un veterinario imperiese – è stato rinvenuto quello che potremmo definire un “kit del terrore” composto da un divaricatore di legno per costringere i cani a mollare la presa di morte sul rivale, tabelle di preparazione atletica e farmacologia, medicinali per fermare le emorragie e materiale per suturare le ferite così come siringhe per l’inoculazione dei microchip nonché di attrezzatura idonea all’allenamento dei quattro zampe. Gli inquirenti – riferisce in merito Legambiente – si sono ritrovati difronte a vere e proprie palestre canine con tapis roulant dotati di catene, gabbie dove segregare gli animali per aumentare la loro rabbia, farmaci dopanti per renderli più forti. I cani erano destinati ad arene realizzate in ville e cascine sparse tra Liguria, basso Piemonte e la provincia di Pavia. Alcuni esemplari sono stati trovati con molte cicatrici, testimoni inequivocabili dei terribili combattimenti disputati, probabilmente, per alimentare un crudele giro di scommesse.</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900" y="4329953"/>
            <a:ext cx="4095072" cy="2303478"/>
          </a:xfrm>
          <a:prstGeom prst="rect">
            <a:avLst/>
          </a:prstGeom>
        </p:spPr>
      </p:pic>
    </p:spTree>
    <p:extLst>
      <p:ext uri="{BB962C8B-B14F-4D97-AF65-F5344CB8AC3E}">
        <p14:creationId xmlns:p14="http://schemas.microsoft.com/office/powerpoint/2010/main" val="253534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9868" y="501135"/>
            <a:ext cx="6585457" cy="584775"/>
          </a:xfrm>
          <a:prstGeom prst="rect">
            <a:avLst/>
          </a:prstGeom>
        </p:spPr>
        <p:txBody>
          <a:bodyPr wrap="none">
            <a:spAutoFit/>
          </a:bodyPr>
          <a:lstStyle/>
          <a:p>
            <a:r>
              <a:rPr lang="it-IT" sz="3200" b="1" dirty="0" smtClean="0"/>
              <a:t>APPLICAZIONE DI INCENDI DOLOSI</a:t>
            </a:r>
            <a:endParaRPr lang="it-IT" sz="3200" b="1" dirty="0"/>
          </a:p>
        </p:txBody>
      </p:sp>
      <p:sp>
        <p:nvSpPr>
          <p:cNvPr id="3" name="Rettangolo 2"/>
          <p:cNvSpPr/>
          <p:nvPr/>
        </p:nvSpPr>
        <p:spPr>
          <a:xfrm>
            <a:off x="619868" y="1321040"/>
            <a:ext cx="7600926" cy="4770537"/>
          </a:xfrm>
          <a:prstGeom prst="rect">
            <a:avLst/>
          </a:prstGeom>
        </p:spPr>
        <p:txBody>
          <a:bodyPr wrap="square">
            <a:spAutoFit/>
          </a:bodyPr>
          <a:lstStyle/>
          <a:p>
            <a:r>
              <a:rPr lang="it-IT" sz="1600" dirty="0" smtClean="0"/>
              <a:t>I roghi scoppiati sono spesso di natura dolosa e criminale, appiccati per fini speculativi, compresi quelli di poco valore, come la ripartenza del pascolo, o per ripicche tra privati o verso la pubblica amministrazione. Bruciare le aree verdi e parte di quel patrimonio paesaggistico e boschivo di cui è custode la Penisola non porterà nessuna ricchezza, ma solo perdite e desolazione sotto il profilo ambientale, paesaggistico ed economico. Per sconfiggere gli incendi serve una sinergia e un impegno da parte di tutti i diversi soggetti, che hanno un ruolo a livello nazionale e territoriale nell’antincendio boschivo. In primis servono da parte delle Regioni, che sono responsabili della prevenzione, più azioni e politiche mirate ed efficaci di prevenzione e contrasto del fenomeno, perché</a:t>
            </a:r>
          </a:p>
          <a:p>
            <a:r>
              <a:rPr lang="it-IT" sz="1600" dirty="0" smtClean="0"/>
              <a:t>gli incendi si possono prevedere e possono essere evitati, più difficile è spegnerli. Quando si riesce, ormai sono andati persi ettari ed ettari di bosco, vegetazione e sono morti molti animali selvatici. Dal punto di vista degli strumenti normativi, può dare un importante contributo la legge 68/2015 che ha introdotto gli </a:t>
            </a:r>
            <a:r>
              <a:rPr lang="it-IT" sz="1600" dirty="0" err="1" smtClean="0"/>
              <a:t>ecoreati</a:t>
            </a:r>
            <a:r>
              <a:rPr lang="it-IT" sz="1600" dirty="0" smtClean="0"/>
              <a:t> nel codice penale. Infatti oltre al delitto di incendio doloso, nei casi più gravi, si può configurare per le conseguenze che hanno i grandi incendi boschivi il delitto di disastro ambientale, introdotto con la legge 68/2015 e che prevede fino a 15 anni di reclusione più le aggravanti”.</a:t>
            </a:r>
            <a:endParaRPr lang="it-IT" sz="1600" dirty="0"/>
          </a:p>
        </p:txBody>
      </p:sp>
      <p:pic>
        <p:nvPicPr>
          <p:cNvPr id="4" name="Immagine 3"/>
          <p:cNvPicPr>
            <a:picLocks noChangeAspect="1"/>
          </p:cNvPicPr>
          <p:nvPr/>
        </p:nvPicPr>
        <p:blipFill>
          <a:blip r:embed="rId2"/>
          <a:stretch>
            <a:fillRect/>
          </a:stretch>
        </p:blipFill>
        <p:spPr>
          <a:xfrm>
            <a:off x="8220794" y="3889189"/>
            <a:ext cx="3719410" cy="1903635"/>
          </a:xfrm>
          <a:prstGeom prst="rect">
            <a:avLst/>
          </a:prstGeom>
        </p:spPr>
      </p:pic>
    </p:spTree>
    <p:extLst>
      <p:ext uri="{BB962C8B-B14F-4D97-AF65-F5344CB8AC3E}">
        <p14:creationId xmlns:p14="http://schemas.microsoft.com/office/powerpoint/2010/main" val="201829766"/>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170</TotalTime>
  <Words>959</Words>
  <Application>Microsoft Office PowerPoint</Application>
  <PresentationFormat>Personalizzato</PresentationFormat>
  <Paragraphs>69</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Mattia</dc:creator>
  <cp:lastModifiedBy>Alberto.Gnudi</cp:lastModifiedBy>
  <cp:revision>40</cp:revision>
  <dcterms:created xsi:type="dcterms:W3CDTF">2021-04-30T14:27:45Z</dcterms:created>
  <dcterms:modified xsi:type="dcterms:W3CDTF">2021-07-02T16:09:10Z</dcterms:modified>
</cp:coreProperties>
</file>